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70" r:id="rId3"/>
    <p:sldId id="276" r:id="rId4"/>
    <p:sldId id="275" r:id="rId5"/>
    <p:sldId id="278" r:id="rId6"/>
    <p:sldId id="279" r:id="rId7"/>
    <p:sldId id="277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B42"/>
    <a:srgbClr val="315938"/>
    <a:srgbClr val="235D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5362" autoAdjust="0"/>
  </p:normalViewPr>
  <p:slideViewPr>
    <p:cSldViewPr snapToGrid="0">
      <p:cViewPr varScale="1">
        <p:scale>
          <a:sx n="107" d="100"/>
          <a:sy n="107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5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394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82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34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17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026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976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02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6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48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824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D2298-B7FF-429A-ACD8-EFD739B5283C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A56BE-0B76-4C1A-99BB-ADA2B83CA0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40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tehprom_2000@mail.ru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anki35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0" Type="http://schemas.openxmlformats.org/officeDocument/2006/relationships/image" Target="../media/image7.jpeg"/><Relationship Id="rId4" Type="http://schemas.openxmlformats.org/officeDocument/2006/relationships/image" Target="../media/image9.jpeg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7608" y="2374915"/>
            <a:ext cx="6487073" cy="131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ШЛП-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7199" y="5619566"/>
            <a:ext cx="1380758" cy="9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СМ12-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2142" y="514904"/>
            <a:ext cx="1478728" cy="98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ШСК-500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1803" y="554175"/>
            <a:ext cx="1483927" cy="99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ПГ-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695" y="480898"/>
            <a:ext cx="1701302" cy="113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ПГБ-1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3209" y="5460265"/>
            <a:ext cx="1685625" cy="11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ПГБУ-20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730" y="5477523"/>
            <a:ext cx="1557096" cy="10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ПГУ-750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8342" y="452843"/>
            <a:ext cx="1654702" cy="110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6" descr="СДС-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67" y="5360798"/>
            <a:ext cx="1718749" cy="11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3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1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05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532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5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fom\Desktop\техпромсервис лог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191"/>
            <a:ext cx="2802440" cy="4413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04" y="1732059"/>
            <a:ext cx="8297966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Производственный участок ООО НПФ «</a:t>
            </a:r>
            <a:r>
              <a:rPr lang="ru-RU" sz="2400" dirty="0" err="1" smtClean="0"/>
              <a:t>Техпромсервис</a:t>
            </a:r>
            <a:r>
              <a:rPr lang="ru-RU" sz="2400" dirty="0" smtClean="0"/>
              <a:t>» 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находится в г. Вологда.  ул. </a:t>
            </a:r>
            <a:r>
              <a:rPr lang="ru-RU" sz="2400" dirty="0" err="1" smtClean="0"/>
              <a:t>Залинейная</a:t>
            </a:r>
            <a:r>
              <a:rPr lang="ru-RU" sz="2400" dirty="0" smtClean="0"/>
              <a:t>, 22 </a:t>
            </a:r>
          </a:p>
          <a:p>
            <a:pPr>
              <a:lnSpc>
                <a:spcPct val="120000"/>
              </a:lnSpc>
            </a:pPr>
            <a:r>
              <a:rPr lang="ru-RU" sz="2400" dirty="0" smtClean="0"/>
              <a:t>(территория Вологодского станкостроительного завода)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cs typeface="Arial" panose="020B0604020202020204" pitchFamily="34" charset="0"/>
              </a:rPr>
              <a:t>e</a:t>
            </a:r>
            <a:r>
              <a:rPr lang="ru-RU" sz="2400" dirty="0" smtClean="0">
                <a:cs typeface="Arial" panose="020B0604020202020204" pitchFamily="34" charset="0"/>
              </a:rPr>
              <a:t>-</a:t>
            </a:r>
            <a:r>
              <a:rPr lang="en-US" sz="2400" dirty="0" smtClean="0">
                <a:cs typeface="Arial" panose="020B0604020202020204" pitchFamily="34" charset="0"/>
              </a:rPr>
              <a:t>m</a:t>
            </a:r>
            <a:r>
              <a:rPr lang="ru-RU" sz="2400" dirty="0" err="1" smtClean="0">
                <a:cs typeface="Arial" panose="020B0604020202020204" pitchFamily="34" charset="0"/>
              </a:rPr>
              <a:t>ail</a:t>
            </a:r>
            <a:r>
              <a:rPr lang="ru-RU" sz="2400" dirty="0" smtClean="0">
                <a:cs typeface="Arial" panose="020B0604020202020204" pitchFamily="34" charset="0"/>
              </a:rPr>
              <a:t>: </a:t>
            </a:r>
            <a:r>
              <a:rPr lang="ru-RU" sz="2400" dirty="0" smtClean="0">
                <a:cs typeface="Arial" panose="020B0604020202020204" pitchFamily="34" charset="0"/>
                <a:hlinkClick r:id="rId3"/>
              </a:rPr>
              <a:t>tehprom_2000@mail.ru</a:t>
            </a:r>
            <a:endParaRPr lang="en-US" sz="2400" dirty="0" smtClean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cs typeface="Arial" panose="020B0604020202020204" pitchFamily="34" charset="0"/>
              </a:rPr>
              <a:t>vk.com/</a:t>
            </a:r>
            <a:r>
              <a:rPr lang="en-US" sz="2400" dirty="0" err="1" smtClean="0">
                <a:cs typeface="Arial" panose="020B0604020202020204" pitchFamily="34" charset="0"/>
              </a:rPr>
              <a:t>stankivologda</a:t>
            </a:r>
            <a:endParaRPr lang="en-US" sz="2400" dirty="0" smtClean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cs typeface="Arial" panose="020B0604020202020204" pitchFamily="34" charset="0"/>
                <a:hlinkClick r:id="rId4"/>
              </a:rPr>
              <a:t>www.stanki35.ru</a:t>
            </a:r>
            <a:endParaRPr lang="ru-RU" sz="2400" dirty="0" smtClean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400" dirty="0" smtClean="0">
                <a:cs typeface="Arial" panose="020B0604020202020204" pitchFamily="34" charset="0"/>
              </a:rPr>
              <a:t>Телефоны: 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cs typeface="Arial" panose="020B0604020202020204" pitchFamily="34" charset="0"/>
              </a:rPr>
              <a:t>+7 (8172) 21-80-60 (факс);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cs typeface="Arial" panose="020B0604020202020204" pitchFamily="34" charset="0"/>
              </a:rPr>
              <a:t>+ 7 (8172) 21-81-28; </a:t>
            </a:r>
          </a:p>
          <a:p>
            <a:pPr>
              <a:lnSpc>
                <a:spcPct val="120000"/>
              </a:lnSpc>
            </a:pPr>
            <a:r>
              <a:rPr lang="ru-RU" sz="2400" dirty="0" smtClean="0">
                <a:cs typeface="Arial" panose="020B0604020202020204" pitchFamily="34" charset="0"/>
              </a:rPr>
              <a:t>+ 7(911) 502-47-65</a:t>
            </a:r>
            <a:endParaRPr lang="ru-RU" sz="2400" dirty="0" smtClean="0"/>
          </a:p>
          <a:p>
            <a:pPr>
              <a:lnSpc>
                <a:spcPct val="120000"/>
              </a:lnSpc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509204" y="941034"/>
            <a:ext cx="6871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solidFill>
                  <a:prstClr val="black"/>
                </a:solidFill>
              </a:rPr>
              <a:t>Приглашаем к сотрудничеству!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fom\Desktop\техпромсервис лог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4" y="153825"/>
            <a:ext cx="3956704" cy="623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2748" y="1145136"/>
            <a:ext cx="8297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ООО "Научно-производственная фирма </a:t>
            </a:r>
            <a:r>
              <a:rPr lang="ru-RU" sz="2000" dirty="0" smtClean="0"/>
              <a:t>"</a:t>
            </a:r>
            <a:r>
              <a:rPr lang="ru-RU" sz="2000" b="1" dirty="0" smtClean="0">
                <a:solidFill>
                  <a:srgbClr val="336B42"/>
                </a:solidFill>
                <a:latin typeface="Arial Black" pitchFamily="34" charset="0"/>
              </a:rPr>
              <a:t>ТЕХПРОМСЕРВИС</a:t>
            </a:r>
            <a:r>
              <a:rPr lang="ru-RU" sz="2000" dirty="0" smtClean="0"/>
              <a:t>" - специализированное предприятие по разработке и выпуску лесопильного и деревообрабатывающего оборудования.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 1993 г. -  основание предприятия в г. Вологде.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 2003 г. - вступление в Торгово-промышленную палату Вологодской области.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 2012 г. - получен грант на поддержку научно-технических разработок.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 2016 г. – участник Кластера деревянного домостроения и деревообработки Вологодской области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dirty="0" smtClean="0"/>
              <a:t>	История становления фирмы связана с созданием новых деревообрабатывающих производств по глубокой переработке древесины в Вологодской области. </a:t>
            </a:r>
          </a:p>
          <a:p>
            <a:pPr>
              <a:spcBef>
                <a:spcPts val="600"/>
              </a:spcBef>
            </a:pPr>
            <a:r>
              <a:rPr lang="ru-RU" sz="2000" dirty="0" smtClean="0"/>
              <a:t>Проектирование и изготовление оборудования по заказам вологодских деревообработчиков способствовало расширению номенклатуры и модернизации выпускаемого оборудования.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fom\Desktop\техпромсервис лог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4" y="153825"/>
            <a:ext cx="3956704" cy="623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9839" y="1145136"/>
            <a:ext cx="82979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настоящее время предприятием проектируется и выпускается:</a:t>
            </a:r>
          </a:p>
          <a:p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различное лесопильное оборудование,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 прессы для сращивания древесины в длину,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шипорезные, торцовочные станки,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полуавтоматические линии сращивания,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оборудование для склеивания брусков, щита и бруса.</a:t>
            </a:r>
          </a:p>
          <a:p>
            <a:endParaRPr lang="ru-RU" sz="2000" dirty="0" smtClean="0"/>
          </a:p>
          <a:p>
            <a:r>
              <a:rPr lang="ru-RU" sz="2000" dirty="0" smtClean="0"/>
              <a:t>Отдельным направлением компании является производство оборудования для утилизации отходов деревообработки – переработкой в стружку и  методом брикетирования.</a:t>
            </a:r>
          </a:p>
          <a:p>
            <a:endParaRPr lang="ru-RU" sz="2000" dirty="0" smtClean="0"/>
          </a:p>
          <a:p>
            <a:r>
              <a:rPr lang="ru-RU" sz="2000" dirty="0" smtClean="0"/>
              <a:t>Выпускаемое оборудование, </a:t>
            </a:r>
          </a:p>
          <a:p>
            <a:r>
              <a:rPr lang="ru-RU" sz="2000" dirty="0" smtClean="0"/>
              <a:t>работает более чем в 40 городах </a:t>
            </a:r>
          </a:p>
          <a:p>
            <a:r>
              <a:rPr lang="ru-RU" sz="2000" dirty="0" smtClean="0"/>
              <a:t>России и за её пределами.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7360" y="4631821"/>
            <a:ext cx="3125106" cy="16749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infom\Desktop\техпромсервис лого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4" y="153825"/>
            <a:ext cx="3956704" cy="6231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4992" y="1029727"/>
            <a:ext cx="829796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предприятии имеются участки производства:</a:t>
            </a:r>
          </a:p>
          <a:p>
            <a:endParaRPr lang="ru-RU" sz="1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заготовительный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токарно-фрезерный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 сварочно-сборочный</a:t>
            </a:r>
          </a:p>
          <a:p>
            <a:endParaRPr lang="ru-RU" sz="1000" dirty="0" smtClean="0"/>
          </a:p>
          <a:p>
            <a:r>
              <a:rPr lang="ru-RU" sz="2000" dirty="0" smtClean="0"/>
              <a:t>Собственный конструкторский отдел. </a:t>
            </a:r>
          </a:p>
          <a:p>
            <a:r>
              <a:rPr lang="ru-RU" sz="2000" dirty="0" smtClean="0"/>
              <a:t>Около 1000 м.кв. производственных площадей, </a:t>
            </a:r>
          </a:p>
          <a:p>
            <a:r>
              <a:rPr lang="ru-RU" sz="2000" dirty="0" smtClean="0"/>
              <a:t>собственная экспериментальная площадка.</a:t>
            </a:r>
          </a:p>
          <a:p>
            <a:r>
              <a:rPr lang="ru-RU" sz="2000" dirty="0" smtClean="0"/>
              <a:t>Слаженный коллектив предприятия составляет около 30 человек.</a:t>
            </a:r>
          </a:p>
          <a:p>
            <a:endParaRPr lang="ru-RU" sz="1000" dirty="0" smtClean="0"/>
          </a:p>
          <a:p>
            <a:r>
              <a:rPr lang="ru-RU" sz="2000" dirty="0" smtClean="0"/>
              <a:t>Предприятие постоянно совершенствует выпускаемую продукцию. </a:t>
            </a:r>
          </a:p>
          <a:p>
            <a:r>
              <a:rPr lang="ru-RU" sz="2000" dirty="0" smtClean="0"/>
              <a:t>При изготовлении оборудования применяются передовые технологии. Используются системы управления на базе комплектующих известных мировых фирм, что делает продукцию предприятия конкурентной. </a:t>
            </a:r>
          </a:p>
          <a:p>
            <a:endParaRPr lang="ru-RU" sz="800" dirty="0" smtClean="0"/>
          </a:p>
          <a:p>
            <a:r>
              <a:rPr lang="ru-RU" sz="2000" dirty="0" smtClean="0"/>
              <a:t>Всё это обеспечивает потребителю высокую производительность и качество получаемой на нашем оборудовании продукции.</a:t>
            </a:r>
          </a:p>
          <a:p>
            <a:endParaRPr lang="ru-RU" sz="2000" dirty="0"/>
          </a:p>
        </p:txBody>
      </p:sp>
      <p:pic>
        <p:nvPicPr>
          <p:cNvPr id="5" name="Picture 9" descr="ШЛП-1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6460" y="6143846"/>
            <a:ext cx="847725" cy="56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СДС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7298" y="6035500"/>
            <a:ext cx="972740" cy="6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СМ12-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8863" y="6143846"/>
            <a:ext cx="809625" cy="54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СТП-2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972" y="6092650"/>
            <a:ext cx="937022" cy="62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ШСК-500М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6988" y="6093841"/>
            <a:ext cx="938213" cy="626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ПГ-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24" y="6002810"/>
            <a:ext cx="1062038" cy="70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ПГБ-1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74469" y="6143846"/>
            <a:ext cx="864394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ПГБУ-200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86225" y="6059312"/>
            <a:ext cx="990600" cy="66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ПГУ-750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51473" y="6072409"/>
            <a:ext cx="9715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1115987" y="355704"/>
            <a:ext cx="7205663" cy="2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ВОЗМОЖНЫЕ ВАРИАНТЫ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КОМПЛЕКСНЫХ РЕШЕНИЙ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7" descr="СМ12-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9608"/>
            <a:ext cx="3888836" cy="259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 descr="ПГ-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339" y="878575"/>
            <a:ext cx="4547251" cy="303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6"/>
          <p:cNvSpPr>
            <a:spLocks noChangeArrowheads="1"/>
          </p:cNvSpPr>
          <p:nvPr/>
        </p:nvSpPr>
        <p:spPr bwMode="auto">
          <a:xfrm>
            <a:off x="3694330" y="2295199"/>
            <a:ext cx="905945" cy="521991"/>
          </a:xfrm>
          <a:prstGeom prst="rightArrow">
            <a:avLst>
              <a:gd name="adj1" fmla="val 50000"/>
              <a:gd name="adj2" fmla="val 460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0" y="4122916"/>
            <a:ext cx="3559658" cy="24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Станок многопильный СМ15-40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4102009" y="4119239"/>
            <a:ext cx="5432608" cy="24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Пресс гидравлический для склеивания бруса ПГ-12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09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ПГУ-750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279" y="642257"/>
            <a:ext cx="4904007" cy="326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3"/>
          <p:cNvSpPr txBox="1">
            <a:spLocks noChangeArrowheads="1"/>
          </p:cNvSpPr>
          <p:nvPr/>
        </p:nvSpPr>
        <p:spPr bwMode="auto">
          <a:xfrm>
            <a:off x="1337928" y="355704"/>
            <a:ext cx="7205663" cy="2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ВОЗМОЖНЫЕ ВАРИАНТЫ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КОМПЛЕКСНЫХ РЕШЕНИЙ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6"/>
          <p:cNvSpPr>
            <a:spLocks noChangeArrowheads="1"/>
          </p:cNvSpPr>
          <p:nvPr/>
        </p:nvSpPr>
        <p:spPr bwMode="auto">
          <a:xfrm rot="12527534">
            <a:off x="5185990" y="3414907"/>
            <a:ext cx="905945" cy="521991"/>
          </a:xfrm>
          <a:prstGeom prst="rightArrow">
            <a:avLst>
              <a:gd name="adj1" fmla="val 50000"/>
              <a:gd name="adj2" fmla="val 460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949858" y="1224326"/>
            <a:ext cx="7205663" cy="2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Пресс двухканальный автоматический мод. ПГУ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750А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ШСК-500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493" y="4122799"/>
            <a:ext cx="3727507" cy="248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2041405" y="5859200"/>
            <a:ext cx="4120235" cy="2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Станок шипорезный ШСК-500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1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13"/>
          <p:cNvSpPr txBox="1">
            <a:spLocks noChangeArrowheads="1"/>
          </p:cNvSpPr>
          <p:nvPr/>
        </p:nvSpPr>
        <p:spPr bwMode="auto">
          <a:xfrm>
            <a:off x="467916" y="213662"/>
            <a:ext cx="7205663" cy="26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ВОЗМОЖНЫЕ ВАРИАНТЫ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КОМПЛЕКСНЫХ РЕШЕНИЙ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16" descr="1qsl7ej6cl_ecuvo7xl8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3991" y="796170"/>
            <a:ext cx="1512094" cy="10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7" descr="60db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3991" y="1929645"/>
            <a:ext cx="1512094" cy="1007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&amp;scy;&amp;tcy;&amp;rcy;&amp;ucy;&amp;zhcy;&amp;iecy;&amp;chcy;&amp;ncy;&amp;ycy;&amp;jcy; &amp;scy;&amp;tcy;&amp;acy;&amp;ncy;&amp;ocy;&amp;kcy;, &amp;dcy;&amp;lcy;&amp;yacy; &amp;pcy;&amp;rcy;&amp;ocy;&amp;icy;&amp;zcy;&amp;vcy;&amp;ocy;&amp;dcy;&amp;scy;&amp;tcy;&amp;vcy;&amp;acy; &amp;scy;&amp;tcy;&amp;rcy;&amp;ucy;&amp;zhcy;&amp;kcy;&amp;i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9635" y="1180741"/>
            <a:ext cx="1639490" cy="2458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1" descr="15-03-lesopererabot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" y="3147654"/>
            <a:ext cx="1565672" cy="103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22" descr="depositphotos_7649086-From-sawmill-wast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" y="1998701"/>
            <a:ext cx="1565672" cy="104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23" descr="p1a8ohn87vg3h7cp17ro19111vjq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" y="827126"/>
            <a:ext cx="1565672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13"/>
          <p:cNvSpPr txBox="1">
            <a:spLocks noChangeArrowheads="1"/>
          </p:cNvSpPr>
          <p:nvPr/>
        </p:nvSpPr>
        <p:spPr bwMode="auto">
          <a:xfrm>
            <a:off x="509248" y="4628623"/>
            <a:ext cx="4463650" cy="16004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1.ЦЕНТРАЛИЗОВАННОЕ РАЗМЕЩЕНИЕ ОБОРУДОВАНИЯ С СОЗДАНИЕМ РАБОЧИХ МЕСТ И ОПТИМАЛЬНОЙ ЛОГИСТИКОЙ</a:t>
            </a:r>
          </a:p>
          <a:p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2.ЛОКАЛЬНОЕ РАЗМЕЩЕНИЕ ОБОРУДОВАНИЕ С ПРИВЯЗКОЙ К ИСТОЧНИКУ СЫРЬЯ ИЛИ ПОТРЕБИТЕЛЯМ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94" name="AutoShape 25"/>
          <p:cNvSpPr>
            <a:spLocks noChangeArrowheads="1"/>
          </p:cNvSpPr>
          <p:nvPr/>
        </p:nvSpPr>
        <p:spPr bwMode="auto">
          <a:xfrm>
            <a:off x="2195513" y="2303502"/>
            <a:ext cx="594122" cy="364331"/>
          </a:xfrm>
          <a:prstGeom prst="rightArrow">
            <a:avLst>
              <a:gd name="adj1" fmla="val 50000"/>
              <a:gd name="adj2" fmla="val 407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1995" name="AutoShape 26"/>
          <p:cNvSpPr>
            <a:spLocks noChangeArrowheads="1"/>
          </p:cNvSpPr>
          <p:nvPr/>
        </p:nvSpPr>
        <p:spPr bwMode="auto">
          <a:xfrm rot="1120302">
            <a:off x="2195513" y="1290279"/>
            <a:ext cx="594122" cy="322660"/>
          </a:xfrm>
          <a:prstGeom prst="rightArrow">
            <a:avLst>
              <a:gd name="adj1" fmla="val 50000"/>
              <a:gd name="adj2" fmla="val 460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1996" name="AutoShape 27"/>
          <p:cNvSpPr>
            <a:spLocks noChangeArrowheads="1"/>
          </p:cNvSpPr>
          <p:nvPr/>
        </p:nvSpPr>
        <p:spPr bwMode="auto">
          <a:xfrm rot="-1431196">
            <a:off x="2156223" y="3454835"/>
            <a:ext cx="592931" cy="333375"/>
          </a:xfrm>
          <a:prstGeom prst="rightArrow">
            <a:avLst>
              <a:gd name="adj1" fmla="val 50000"/>
              <a:gd name="adj2" fmla="val 444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1998" name="AutoShape 29"/>
          <p:cNvSpPr>
            <a:spLocks noChangeArrowheads="1"/>
          </p:cNvSpPr>
          <p:nvPr/>
        </p:nvSpPr>
        <p:spPr bwMode="auto">
          <a:xfrm rot="19610693">
            <a:off x="6424613" y="1611239"/>
            <a:ext cx="632222" cy="364331"/>
          </a:xfrm>
          <a:prstGeom prst="rightArrow">
            <a:avLst>
              <a:gd name="adj1" fmla="val 50000"/>
              <a:gd name="adj2" fmla="val 433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sp>
        <p:nvSpPr>
          <p:cNvPr id="41999" name="AutoShape 30"/>
          <p:cNvSpPr>
            <a:spLocks noChangeArrowheads="1"/>
          </p:cNvSpPr>
          <p:nvPr/>
        </p:nvSpPr>
        <p:spPr bwMode="auto">
          <a:xfrm>
            <a:off x="6462713" y="2342792"/>
            <a:ext cx="647700" cy="364331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pic>
        <p:nvPicPr>
          <p:cNvPr id="42000" name="Picture 57" descr="GEDC01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12544" y="2082694"/>
            <a:ext cx="1296591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AutoShape 30"/>
          <p:cNvSpPr>
            <a:spLocks noChangeArrowheads="1"/>
          </p:cNvSpPr>
          <p:nvPr/>
        </p:nvSpPr>
        <p:spPr bwMode="auto">
          <a:xfrm>
            <a:off x="4410075" y="2332401"/>
            <a:ext cx="647700" cy="364331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  <p:pic>
        <p:nvPicPr>
          <p:cNvPr id="19" name="Picture 13" descr="ПГБУ-20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94512" y="3639883"/>
            <a:ext cx="3966513" cy="226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utoShape 30"/>
          <p:cNvSpPr>
            <a:spLocks noChangeArrowheads="1"/>
          </p:cNvSpPr>
          <p:nvPr/>
        </p:nvSpPr>
        <p:spPr bwMode="auto">
          <a:xfrm rot="5400000">
            <a:off x="5428383" y="3189405"/>
            <a:ext cx="647700" cy="364331"/>
          </a:xfrm>
          <a:prstGeom prst="rightArrow">
            <a:avLst>
              <a:gd name="adj1" fmla="val 50000"/>
              <a:gd name="adj2" fmla="val 44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xmlns="" val="409571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2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5600"/>
            <a:ext cx="9144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6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208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buy</dc:creator>
  <cp:lastModifiedBy>Maksim</cp:lastModifiedBy>
  <cp:revision>27</cp:revision>
  <dcterms:created xsi:type="dcterms:W3CDTF">2017-06-20T06:49:25Z</dcterms:created>
  <dcterms:modified xsi:type="dcterms:W3CDTF">2017-12-09T07:24:41Z</dcterms:modified>
</cp:coreProperties>
</file>