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8" r:id="rId9"/>
    <p:sldId id="276" r:id="rId10"/>
    <p:sldId id="267" r:id="rId11"/>
    <p:sldId id="270" r:id="rId12"/>
    <p:sldId id="271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C585-BA3A-4A64-8CA4-8475659C8DC6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4999-F012-4E6D-B1C2-509050C09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4999-F012-4E6D-B1C2-509050C09A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4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4999-F012-4E6D-B1C2-509050C09A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3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4999-F012-4E6D-B1C2-509050C09A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3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07504" y="2348880"/>
            <a:ext cx="8892480" cy="295232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2895600"/>
            <a:ext cx="6804992" cy="21336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latin typeface="Georgia" panose="02040502050405020303" pitchFamily="18" charset="0"/>
              </a:rPr>
              <a:t>Возможности применения  деревянных многоквартирных домов в городской комплексной застройке.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2200" b="1" dirty="0" smtClean="0">
                <a:latin typeface="Georgia" panose="02040502050405020303" pitchFamily="18" charset="0"/>
              </a:rPr>
              <a:t>2015г.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6927" y="6641215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41032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Возможности КДК при использовании в строительстве. 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96462" y="4735237"/>
            <a:ext cx="8551076" cy="19262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1200" b="1" dirty="0"/>
              <a:t>Достоинства и возможности </a:t>
            </a:r>
            <a:r>
              <a:rPr lang="ru-RU" sz="1200" b="1" dirty="0" smtClean="0"/>
              <a:t> КДК при </a:t>
            </a:r>
            <a:r>
              <a:rPr lang="ru-RU" sz="1200" b="1" dirty="0"/>
              <a:t> </a:t>
            </a:r>
            <a:r>
              <a:rPr lang="ru-RU" sz="1200" b="1" dirty="0" smtClean="0"/>
              <a:t>строительстве </a:t>
            </a:r>
            <a:r>
              <a:rPr lang="ru-RU" sz="1200" b="1" dirty="0"/>
              <a:t>общественных зданий из </a:t>
            </a:r>
            <a:r>
              <a:rPr lang="ru-RU" sz="1200" b="1" dirty="0" smtClean="0"/>
              <a:t>древесины это:. </a:t>
            </a:r>
            <a:r>
              <a:rPr lang="ru-RU" sz="1200" b="1" dirty="0"/>
              <a:t> </a:t>
            </a:r>
          </a:p>
          <a:p>
            <a:pPr lvl="1"/>
            <a:r>
              <a:rPr lang="ru-RU" sz="1200" b="1" dirty="0"/>
              <a:t>Высокая декоративность зданий </a:t>
            </a:r>
            <a:endParaRPr lang="ru-RU" sz="1200" b="1" dirty="0" smtClean="0"/>
          </a:p>
          <a:p>
            <a:pPr lvl="1"/>
            <a:r>
              <a:rPr lang="ru-RU" sz="1200" b="1" dirty="0" err="1" smtClean="0"/>
              <a:t>Всесезонность</a:t>
            </a:r>
            <a:r>
              <a:rPr lang="ru-RU" sz="1200" b="1" dirty="0" smtClean="0"/>
              <a:t> </a:t>
            </a:r>
            <a:r>
              <a:rPr lang="ru-RU" sz="1200" b="1" dirty="0"/>
              <a:t>монтажа несущих деревянных конструкций без защиты от воздействий холода.</a:t>
            </a:r>
          </a:p>
          <a:p>
            <a:pPr lvl="1"/>
            <a:r>
              <a:rPr lang="ru-RU" sz="1200" b="1" dirty="0"/>
              <a:t>Меньший вес деревянных  конструкций по сравнению с каменными/бетонными  </a:t>
            </a:r>
            <a:endParaRPr lang="ru-RU" sz="1200" b="1" dirty="0" smtClean="0"/>
          </a:p>
          <a:p>
            <a:pPr lvl="1"/>
            <a:r>
              <a:rPr lang="ru-RU" sz="1200" b="1" dirty="0" smtClean="0"/>
              <a:t> </a:t>
            </a:r>
            <a:r>
              <a:rPr lang="ru-RU" sz="1200" b="1" dirty="0"/>
              <a:t>меньшие затраты на устройство фундамента. </a:t>
            </a:r>
          </a:p>
          <a:p>
            <a:pPr lvl="1"/>
            <a:r>
              <a:rPr lang="ru-RU" sz="1200" b="1" dirty="0"/>
              <a:t>Меньшие сроки монтажа и ввода объектов в эксплуатацию.</a:t>
            </a:r>
          </a:p>
          <a:p>
            <a:pPr lvl="1"/>
            <a:r>
              <a:rPr lang="ru-RU" sz="1200" b="1" dirty="0"/>
              <a:t>Высокая огнестойкость (= время горения до потери несущей способности) </a:t>
            </a:r>
            <a:endParaRPr lang="ru-RU" sz="1200" b="1" dirty="0" smtClean="0"/>
          </a:p>
          <a:p>
            <a:pPr lvl="1"/>
            <a:r>
              <a:rPr lang="ru-RU" sz="1200" b="1" dirty="0" smtClean="0"/>
              <a:t>по </a:t>
            </a:r>
            <a:r>
              <a:rPr lang="ru-RU" sz="1200" b="1" dirty="0"/>
              <a:t>сравнению с металлическими несущими конструкциями</a:t>
            </a:r>
            <a:r>
              <a:rPr lang="ru-RU" sz="1200" b="1" dirty="0" smtClean="0"/>
              <a:t>.</a:t>
            </a:r>
          </a:p>
          <a:p>
            <a:pPr lvl="1"/>
            <a:r>
              <a:rPr lang="ru-RU" sz="1200" b="1" dirty="0"/>
              <a:t>Наличие опыта проектирования и строительства общественно значимых объектов: </a:t>
            </a:r>
            <a:endParaRPr lang="ru-RU" sz="1200" b="1" dirty="0" smtClean="0"/>
          </a:p>
          <a:p>
            <a:pPr lvl="1"/>
            <a:r>
              <a:rPr lang="ru-RU" sz="1200" b="1" dirty="0" smtClean="0"/>
              <a:t>дом </a:t>
            </a:r>
            <a:r>
              <a:rPr lang="ru-RU" sz="1200" b="1" dirty="0"/>
              <a:t>Деда Мороза в Великом Устюге; дом Деда Мороза </a:t>
            </a:r>
            <a:r>
              <a:rPr lang="ru-RU" sz="1200" b="1" dirty="0" smtClean="0"/>
              <a:t>и объекты инфраструктуры в  </a:t>
            </a:r>
            <a:r>
              <a:rPr lang="ru-RU" sz="1200" b="1" dirty="0"/>
              <a:t>Олимпийском парке </a:t>
            </a:r>
            <a:r>
              <a:rPr lang="ru-RU" sz="1200" b="1" dirty="0" smtClean="0"/>
              <a:t>Сочи.</a:t>
            </a:r>
            <a:endParaRPr lang="ru-RU" sz="1200" b="1" dirty="0"/>
          </a:p>
        </p:txBody>
      </p:sp>
      <p:pic>
        <p:nvPicPr>
          <p:cNvPr id="2053" name="Picture 5" descr="C:\Users\Blinov\AppData\Local\Temp\Rar$DRa0.317\Дом деда мороза\1491441_635865786460171_7328934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15235"/>
            <a:ext cx="4034471" cy="231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linov\AppData\Local\Temp\Rar$DRa0.543\Роза хутор СОЧИ\FSM_9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" y="1374549"/>
            <a:ext cx="415307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77345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latin typeface="Arial" charset="0"/>
              </a:rPr>
              <a:t>Зарубежный опыт строительства многоэтажных</a:t>
            </a:r>
          </a:p>
          <a:p>
            <a:pPr>
              <a:defRPr/>
            </a:pPr>
            <a:r>
              <a:rPr lang="ru-RU" b="1" dirty="0" smtClean="0">
                <a:latin typeface="Arial" charset="0"/>
              </a:rPr>
              <a:t> домов с применением деревянных конструкций.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1" y="1484784"/>
            <a:ext cx="3710681" cy="246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971600" y="6949217"/>
            <a:ext cx="8551076" cy="19262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1200" dirty="0"/>
              <a:t>Достоинства и возможности </a:t>
            </a:r>
            <a:r>
              <a:rPr lang="ru-RU" sz="1200" dirty="0" smtClean="0"/>
              <a:t> КДК при </a:t>
            </a:r>
            <a:r>
              <a:rPr lang="ru-RU" sz="1200" dirty="0"/>
              <a:t> </a:t>
            </a:r>
            <a:r>
              <a:rPr lang="ru-RU" sz="1200" dirty="0" smtClean="0"/>
              <a:t>строительстве </a:t>
            </a:r>
            <a:r>
              <a:rPr lang="ru-RU" sz="1200" dirty="0"/>
              <a:t>общественных зданий из </a:t>
            </a:r>
            <a:r>
              <a:rPr lang="ru-RU" sz="1200" dirty="0" smtClean="0"/>
              <a:t>древесины это:. </a:t>
            </a:r>
            <a:r>
              <a:rPr lang="ru-RU" sz="1200" dirty="0"/>
              <a:t> </a:t>
            </a:r>
          </a:p>
          <a:p>
            <a:pPr lvl="1"/>
            <a:r>
              <a:rPr lang="ru-RU" sz="1200" dirty="0"/>
              <a:t>Высокая декоративность зданий </a:t>
            </a:r>
            <a:endParaRPr lang="ru-RU" sz="1200" dirty="0" smtClean="0"/>
          </a:p>
          <a:p>
            <a:pPr lvl="1"/>
            <a:r>
              <a:rPr lang="ru-RU" sz="1200" dirty="0" err="1" smtClean="0"/>
              <a:t>Всесезонность</a:t>
            </a:r>
            <a:r>
              <a:rPr lang="ru-RU" sz="1200" dirty="0" smtClean="0"/>
              <a:t> </a:t>
            </a:r>
            <a:r>
              <a:rPr lang="ru-RU" sz="1200" dirty="0"/>
              <a:t>монтажа несущих деревянных конструкций без защиты от воздействий холода.</a:t>
            </a:r>
          </a:p>
          <a:p>
            <a:pPr lvl="1"/>
            <a:r>
              <a:rPr lang="ru-RU" sz="1200" dirty="0"/>
              <a:t>Меньший вес деревянных  конструкций по сравнению с каменными/бетонными  </a:t>
            </a:r>
            <a:endParaRPr lang="ru-RU" sz="1200" dirty="0" smtClean="0"/>
          </a:p>
          <a:p>
            <a:pPr lvl="1"/>
            <a:r>
              <a:rPr lang="ru-RU" sz="1200" dirty="0" smtClean="0"/>
              <a:t> </a:t>
            </a:r>
            <a:r>
              <a:rPr lang="ru-RU" sz="1200" dirty="0"/>
              <a:t>меньшие затраты на устройство фундамента. </a:t>
            </a:r>
          </a:p>
          <a:p>
            <a:pPr lvl="1"/>
            <a:r>
              <a:rPr lang="ru-RU" sz="1200" dirty="0"/>
              <a:t>Меньшие сроки монтажа и ввода объектов в эксплуатацию.</a:t>
            </a:r>
          </a:p>
          <a:p>
            <a:pPr lvl="1"/>
            <a:r>
              <a:rPr lang="ru-RU" sz="1200" dirty="0"/>
              <a:t>Высокая огнестойкость (= время горения до потери несущей способности) </a:t>
            </a:r>
            <a:endParaRPr lang="ru-RU" sz="1200" dirty="0" smtClean="0"/>
          </a:p>
          <a:p>
            <a:pPr lvl="1"/>
            <a:r>
              <a:rPr lang="ru-RU" sz="1200" dirty="0" smtClean="0"/>
              <a:t>по </a:t>
            </a:r>
            <a:r>
              <a:rPr lang="ru-RU" sz="1200" dirty="0"/>
              <a:t>сравнению с металлическими несущими конструкциями.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582" y="3950960"/>
            <a:ext cx="2783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8 </a:t>
            </a:r>
            <a:r>
              <a:rPr lang="ru-RU" sz="1400" b="1" dirty="0"/>
              <a:t>этажей: </a:t>
            </a:r>
            <a:r>
              <a:rPr lang="ru-RU" sz="1400" b="1" dirty="0" err="1"/>
              <a:t>Bridport</a:t>
            </a:r>
            <a:r>
              <a:rPr lang="ru-RU" sz="1400" b="1" dirty="0"/>
              <a:t> </a:t>
            </a:r>
            <a:r>
              <a:rPr lang="ru-RU" sz="1400" b="1" dirty="0" err="1"/>
              <a:t>House</a:t>
            </a:r>
            <a:r>
              <a:rPr lang="ru-RU" sz="1400" b="1" dirty="0"/>
              <a:t>, Лондон</a:t>
            </a:r>
            <a:endParaRPr lang="ru-RU" sz="1400" dirty="0"/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0789"/>
            <a:ext cx="3315971" cy="2464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4024810"/>
            <a:ext cx="2395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9 этажей: </a:t>
            </a:r>
            <a:r>
              <a:rPr lang="ru-RU" sz="1400" b="1" dirty="0" err="1"/>
              <a:t>Stadthaus</a:t>
            </a:r>
            <a:r>
              <a:rPr lang="ru-RU" sz="1400" b="1" dirty="0"/>
              <a:t>, Лондон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50605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мировых и российских  СМИ периодически появляется информация о реализации проектов  многоэтажных домов с применением  конструкций из древесины. Следует отметить, что данные проекты не являются типовыми и их реализация связана с разработкой </a:t>
            </a:r>
            <a:r>
              <a:rPr lang="ru-RU" sz="1400" b="1" dirty="0" smtClean="0"/>
              <a:t>СПЕЦИАЛЬНЫХ ТЕХНИЧЕСКИХ УСЛОВИЙ </a:t>
            </a:r>
            <a:r>
              <a:rPr lang="ru-RU" sz="1400" dirty="0" smtClean="0"/>
              <a:t>на конкретный </a:t>
            </a:r>
            <a:r>
              <a:rPr lang="ru-RU" sz="1400" b="1" dirty="0" smtClean="0"/>
              <a:t>ОБЪЕКТ СТРОИТЕЛЬСТВА. </a:t>
            </a:r>
            <a:r>
              <a:rPr lang="ru-RU" sz="1400" dirty="0" smtClean="0"/>
              <a:t>Эти проекты, как правило являются</a:t>
            </a:r>
            <a:r>
              <a:rPr lang="ru-RU" sz="1400" b="1" dirty="0" smtClean="0"/>
              <a:t> пилотными или </a:t>
            </a:r>
            <a:r>
              <a:rPr lang="ru-RU" sz="1400" b="1" dirty="0" err="1" smtClean="0"/>
              <a:t>имиджевыми</a:t>
            </a:r>
            <a:r>
              <a:rPr lang="ru-RU" sz="1400" b="1" dirty="0" smtClean="0"/>
              <a:t> и в серию не идут, </a:t>
            </a:r>
            <a:r>
              <a:rPr lang="ru-RU" sz="1400" dirty="0" smtClean="0"/>
              <a:t>но они очень наглядно демонстрируют фактические возможности технологий строительства с применением конструктива из древесины.</a:t>
            </a:r>
            <a:endParaRPr lang="ru-RU" sz="1400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310794" y="4759881"/>
            <a:ext cx="8603964" cy="15664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264040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latin typeface="Arial" charset="0"/>
              </a:rPr>
              <a:t>Зарубежный опыт строительства многоэтажных</a:t>
            </a:r>
          </a:p>
          <a:p>
            <a:pPr>
              <a:defRPr/>
            </a:pPr>
            <a:r>
              <a:rPr lang="ru-RU" b="1" dirty="0" smtClean="0">
                <a:latin typeface="Arial" charset="0"/>
              </a:rPr>
              <a:t> домов с применением деревянных конструкций.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794" y="4729499"/>
            <a:ext cx="4811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8 </a:t>
            </a:r>
            <a:r>
              <a:rPr lang="ru-RU" sz="1400" b="1" dirty="0"/>
              <a:t>этажей: </a:t>
            </a:r>
            <a:r>
              <a:rPr lang="ru-RU" sz="1400" b="1" dirty="0" err="1" smtClean="0"/>
              <a:t>Оменамяки</a:t>
            </a:r>
            <a:r>
              <a:rPr lang="ru-RU" sz="1400" b="1" dirty="0" smtClean="0"/>
              <a:t>, Финляндия, комплексная застройка</a:t>
            </a:r>
            <a:endParaRPr lang="ru-RU" sz="14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22679" cy="305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2" y="1772816"/>
            <a:ext cx="4612474" cy="29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844" y="5229200"/>
            <a:ext cx="8389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Несколько иным путем к данному вопросу подошли в Финляндии, </a:t>
            </a:r>
          </a:p>
          <a:p>
            <a:r>
              <a:rPr lang="ru-RU" sz="1400" dirty="0" smtClean="0"/>
              <a:t>где разработанные СТУ легли в основу изменения государственных стандартов и нормативов при городской комплексной застройке домами  с применением деревянных конструкций. Это открыло широкий диапазон возможностей для девелоперов, производителей и строителей.</a:t>
            </a:r>
            <a:endParaRPr lang="ru-RU" sz="1400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81624" y="5102646"/>
            <a:ext cx="8603964" cy="15664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66517372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latin typeface="Arial" charset="0"/>
              </a:rPr>
              <a:t>Малоэтажная комплексная застройка в РФ.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3219" y="4365103"/>
            <a:ext cx="2679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Г. Ленск, Российская Федерация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8844" y="5229200"/>
            <a:ext cx="8389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С-ДОК  имеет опыт реализации  комплексной застройки 1 и 2э. многоквартирными домами.  Опыт реализации этих проектов позволяет с уверенностью говорить о технологических возможностях производства  по проектированию и строительству домов большей этажности. </a:t>
            </a:r>
            <a:endParaRPr lang="ru-RU" sz="1400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26291" y="5065591"/>
            <a:ext cx="8318140" cy="116497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   </a:t>
            </a:r>
          </a:p>
        </p:txBody>
      </p:sp>
      <p:pic>
        <p:nvPicPr>
          <p:cNvPr id="12" name="Picture 2" descr="\\NAS\users\Blinov\Рабочий стол\Документы 2014\Реклама\Презнтации\Каркасники\К-139 ОДНОЭТ ДВУХКВАРТИРНЫЙ_Страница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7" y="2060848"/>
            <a:ext cx="4143792" cy="2071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\\NAS\users\Blinov\Рабочий стол\Документы 2014\Реклама\Презнтации\Каркасники\ТАНХАУСЫ_Страница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6038"/>
            <a:ext cx="3528391" cy="206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341361" y="1412776"/>
            <a:ext cx="1872208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 smtClean="0"/>
              <a:t>ПРОЕКТ К-139</a:t>
            </a:r>
            <a:endParaRPr lang="ru-RU" sz="1200" dirty="0"/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6908817" y="1412776"/>
            <a:ext cx="1715180" cy="276999"/>
          </a:xfrm>
          <a:prstGeom prst="rect">
            <a:avLst/>
          </a:prstGeom>
          <a:solidFill>
            <a:srgbClr val="FF66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200" dirty="0" smtClean="0"/>
              <a:t>ПРОЕКТ К-100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0216951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600" b="1" dirty="0" smtClean="0">
                <a:latin typeface="Arial" charset="0"/>
              </a:rPr>
              <a:t>Многоэтажная комплексная застройка в РФ. Перспективы применения КДК.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9601" y="-1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811" y="5013176"/>
            <a:ext cx="838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Реализация проектов с применением КДК в комплексной застройке городов РФ имеет определенные ограничения в области  нормативно-правового обеспечения. Для достижения полноценного качественного  уровня необходимо приступить к разработке регламентов , которые позволили бы применять в городской застройке дома с применением  деревянного конструктива с увеличенной этажностью и более плотной застройкой. Инициация этой программы может быть осуществлена профессиональным сообществом в рамках конкретных региональных проектов комплексной застройки.  </a:t>
            </a:r>
            <a:endParaRPr lang="ru-RU" sz="1400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56520" y="4941167"/>
            <a:ext cx="8563951" cy="15290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   </a:t>
            </a:r>
          </a:p>
        </p:txBody>
      </p:sp>
      <p:pic>
        <p:nvPicPr>
          <p:cNvPr id="5122" name="Picture 2" descr="\\NAS\users\Blinov\Рабочий стол\4эт ж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5" y="1556792"/>
            <a:ext cx="409617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98" y="3501008"/>
            <a:ext cx="5460321" cy="1368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46717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9601" y="-1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572923" y="3068960"/>
            <a:ext cx="5860271" cy="15290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b="1" i="1" dirty="0" smtClean="0">
                <a:latin typeface="Arial" charset="0"/>
              </a:rPr>
              <a:t>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8393147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51521" y="1122416"/>
            <a:ext cx="8606418" cy="8664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Многоквартирные  деревянные дома </a:t>
            </a:r>
            <a:r>
              <a:rPr lang="ru-RU" dirty="0">
                <a:latin typeface="Arial" charset="0"/>
              </a:rPr>
              <a:t>В </a:t>
            </a:r>
            <a:r>
              <a:rPr lang="ru-RU" dirty="0" smtClean="0">
                <a:latin typeface="Arial" charset="0"/>
              </a:rPr>
              <a:t>Российской Федерации.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2895600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55085" y="4455592"/>
            <a:ext cx="8820471" cy="230425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 smtClean="0">
                <a:latin typeface="Arial" charset="0"/>
              </a:rPr>
              <a:t>Строительство многоквартирных  деревянных домов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 в различных конструктивных решениях было распространенным явлением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 в 30-50 </a:t>
            </a:r>
            <a:r>
              <a:rPr lang="ru-RU" sz="1400" dirty="0" err="1" smtClean="0">
                <a:latin typeface="Arial" charset="0"/>
              </a:rPr>
              <a:t>гг</a:t>
            </a:r>
            <a:r>
              <a:rPr lang="ru-RU" sz="1400" dirty="0" smtClean="0">
                <a:latin typeface="Arial" charset="0"/>
              </a:rPr>
              <a:t> на территории  всей европейской части России.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Это объясняется целым рядом социальных и экономических факторов.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А именно: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-   доступностью строительного материала;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latin typeface="Arial" charset="0"/>
              </a:rPr>
              <a:t>оптимальными сроками и себестоимостью строительства;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latin typeface="Arial" charset="0"/>
              </a:rPr>
              <a:t>типизацией  архитектурных решений.</a:t>
            </a:r>
          </a:p>
          <a:p>
            <a:pPr>
              <a:defRPr/>
            </a:pPr>
            <a:endParaRPr lang="ru-RU" dirty="0" smtClean="0">
              <a:latin typeface="Arial" charset="0"/>
            </a:endParaRPr>
          </a:p>
          <a:p>
            <a:pPr>
              <a:defRPr/>
            </a:pPr>
            <a:r>
              <a:rPr lang="ru-RU" dirty="0" smtClean="0">
                <a:latin typeface="Arial" charset="0"/>
              </a:rPr>
              <a:t>   </a:t>
            </a:r>
          </a:p>
        </p:txBody>
      </p:sp>
      <p:pic>
        <p:nvPicPr>
          <p:cNvPr id="8" name="Picture 2" descr="C:\Documents\Администратор\Рабочий стол\Из старого\Костя\Бизнесы 12\НЛК 14\Фото 14\Вологда общ\Вологда фото\DSC04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85" y="2060848"/>
            <a:ext cx="3496835" cy="232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:\Users\Uzer\Desktop\посад 14\DSC06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39" y="2050361"/>
            <a:ext cx="3528392" cy="234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527547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51521" y="1122416"/>
            <a:ext cx="8606418" cy="8664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Многоквартирные  деревянные дома </a:t>
            </a:r>
            <a:r>
              <a:rPr lang="ru-RU" dirty="0">
                <a:latin typeface="Arial" charset="0"/>
              </a:rPr>
              <a:t>В </a:t>
            </a:r>
            <a:r>
              <a:rPr lang="ru-RU" dirty="0" smtClean="0">
                <a:latin typeface="Arial" charset="0"/>
              </a:rPr>
              <a:t>Российской Федерации.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2895600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79512" y="4421034"/>
            <a:ext cx="8750435" cy="21043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dirty="0" smtClean="0">
                <a:latin typeface="Arial" charset="0"/>
              </a:rPr>
              <a:t>На момент массового строительства 40-50гг. данный тип домов соответствовал потребностям жильцов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 и во многих случаях являлся «светлой мечтой» для целого поколения граждан страны.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 При этом дома имели  недостатки, таких как, 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- короткий срок эксплуатации объектов: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err="1" smtClean="0">
                <a:latin typeface="Arial" charset="0"/>
              </a:rPr>
              <a:t>пожароопасность</a:t>
            </a:r>
            <a:r>
              <a:rPr lang="ru-RU" sz="1400" dirty="0" smtClean="0">
                <a:latin typeface="Arial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 smtClean="0">
                <a:latin typeface="Arial" charset="0"/>
              </a:rPr>
              <a:t>некоторые конструкционные недостатки и др.</a:t>
            </a:r>
          </a:p>
        </p:txBody>
      </p:sp>
      <p:pic>
        <p:nvPicPr>
          <p:cNvPr id="8" name="Picture 2" descr="C:\Documents\Администратор\Рабочий стол\Из старого\Костя\Бизнесы 12\НЛК 14\Фото 14\Вологда общ\Вологда фото\DSC04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85" y="2060848"/>
            <a:ext cx="3496835" cy="232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:\Users\Uzer\Desktop\посад 14\DSC06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639" y="2050361"/>
            <a:ext cx="3528392" cy="234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822134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Индустриализация строительной отрасли В Российской Федерации.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-612576" y="2273328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24410" y="4445908"/>
            <a:ext cx="8661157" cy="22125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>
                <a:latin typeface="Arial" charset="0"/>
              </a:rPr>
              <a:t>Бурный рост городов в  60-70х гг. ХХ в. </a:t>
            </a:r>
            <a:r>
              <a:rPr lang="ru-RU" sz="1200" b="1" dirty="0" smtClean="0">
                <a:latin typeface="Arial" charset="0"/>
              </a:rPr>
              <a:t> Внес  существенные  </a:t>
            </a:r>
            <a:endParaRPr lang="ru-RU" sz="1200" b="1" dirty="0">
              <a:latin typeface="Arial" charset="0"/>
            </a:endParaRPr>
          </a:p>
          <a:p>
            <a:pPr>
              <a:defRPr/>
            </a:pPr>
            <a:r>
              <a:rPr lang="ru-RU" sz="1200" b="1" dirty="0">
                <a:latin typeface="Arial" charset="0"/>
              </a:rPr>
              <a:t> </a:t>
            </a:r>
            <a:r>
              <a:rPr lang="ru-RU" sz="1200" b="1" dirty="0" smtClean="0">
                <a:latin typeface="Arial" charset="0"/>
              </a:rPr>
              <a:t>технологические изменения в подходы городского массового строительства.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В городской застройке распространение получили многоэтажные 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жилые панельные  дома высокой индустриальной готовности.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Для их производства в городах создавались специализированные ДСК, 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а для строительства специализированные СМУ. С учетом этого создавалась и развивалась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нормативная и правовая база. Возможности иных технологических решений, в частности 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с применением деревянных конструкций в расчет не принимались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и не получили своего дальнейшего развития в необходимом объеме. </a:t>
            </a:r>
            <a:endParaRPr lang="ru-RU" sz="1200" b="1" dirty="0">
              <a:latin typeface="Arial" charset="0"/>
            </a:endParaRPr>
          </a:p>
        </p:txBody>
      </p:sp>
      <p:pic>
        <p:nvPicPr>
          <p:cNvPr id="1026" name="Picture 2" descr="Серия дома II-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02" y="1853023"/>
            <a:ext cx="2724054" cy="204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51abafddf0d189a351345dbf3f9b1b57-112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6" y="1851931"/>
            <a:ext cx="2742419" cy="20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движимость Category Статьи Pag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8230"/>
            <a:ext cx="2804608" cy="204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26495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Особенности городской застройки В Российской Федерации.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4005064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7584" y="4437112"/>
            <a:ext cx="4754496" cy="172819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</a:t>
            </a:r>
            <a:r>
              <a:rPr lang="ru-RU" sz="1200" b="1" dirty="0">
                <a:latin typeface="Arial" charset="0"/>
              </a:rPr>
              <a:t>Деревянные многоквартирные дома</a:t>
            </a:r>
          </a:p>
          <a:p>
            <a:pPr>
              <a:defRPr/>
            </a:pPr>
            <a:r>
              <a:rPr lang="ru-RU" sz="1200" b="1" dirty="0">
                <a:latin typeface="Arial" charset="0"/>
              </a:rPr>
              <a:t> постепенно приходили в </a:t>
            </a:r>
            <a:r>
              <a:rPr lang="ru-RU" sz="1200" b="1" dirty="0" smtClean="0">
                <a:latin typeface="Arial" charset="0"/>
              </a:rPr>
              <a:t>негодность и разрушались.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</a:t>
            </a:r>
            <a:r>
              <a:rPr lang="ru-RU" sz="1200" b="1" dirty="0">
                <a:latin typeface="Arial" charset="0"/>
              </a:rPr>
              <a:t>При этом в малых городах они продолжают составлять</a:t>
            </a:r>
          </a:p>
          <a:p>
            <a:pPr>
              <a:defRPr/>
            </a:pPr>
            <a:r>
              <a:rPr lang="ru-RU" sz="1200" b="1" dirty="0">
                <a:latin typeface="Arial" charset="0"/>
              </a:rPr>
              <a:t> весомую часть жилого </a:t>
            </a:r>
            <a:r>
              <a:rPr lang="ru-RU" sz="1200" b="1" dirty="0" smtClean="0">
                <a:latin typeface="Arial" charset="0"/>
              </a:rPr>
              <a:t>фонда и по сей день.</a:t>
            </a:r>
            <a:endParaRPr lang="ru-RU" sz="1200" b="1" dirty="0">
              <a:latin typeface="Arial" charset="0"/>
            </a:endParaRPr>
          </a:p>
        </p:txBody>
      </p:sp>
      <p:pic>
        <p:nvPicPr>
          <p:cNvPr id="14" name="Picture 3" descr="C:\Users\Uzer\Desktop\посад 14\DSC06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98602"/>
            <a:ext cx="3254843" cy="216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СОБИРАТЕЛЬ :: Форум для коллекционеров антиквариата Sobiratel :: Просмотр темы - Нужен ли союз между Украиной, Россией и Белор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85" y="1630977"/>
            <a:ext cx="3145001" cy="235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\Администратор\Рабочий стол\Из старого\Костя\Бизнесы 12\НЛК 14\Фото 14\Вологда общ\Вологда фото\DSC04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30233"/>
            <a:ext cx="325081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083642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41001" y="793463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Особенности городской застройки В Российской Федерации.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4005064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67545" y="4293096"/>
            <a:ext cx="7896526" cy="15301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Новые экономические условия сформировали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новые принципиальные требования к жилью, изменился метраж помещений,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их функциональное </a:t>
            </a:r>
            <a:r>
              <a:rPr lang="ru-RU" sz="1200" b="1" dirty="0">
                <a:latin typeface="Arial" charset="0"/>
              </a:rPr>
              <a:t>назначение, требования к </a:t>
            </a:r>
            <a:r>
              <a:rPr lang="ru-RU" sz="1200" b="1" dirty="0" smtClean="0">
                <a:latin typeface="Arial" charset="0"/>
              </a:rPr>
              <a:t>архитектуре.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В городах, в том числе началась реализация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проектов имитирующих  городскую </a:t>
            </a:r>
            <a:r>
              <a:rPr lang="ru-RU" sz="1200" b="1" dirty="0" err="1" smtClean="0">
                <a:latin typeface="Arial" charset="0"/>
              </a:rPr>
              <a:t>малоэжтажную</a:t>
            </a:r>
            <a:r>
              <a:rPr lang="ru-RU" sz="1200" b="1" dirty="0" smtClean="0">
                <a:latin typeface="Arial" charset="0"/>
              </a:rPr>
              <a:t> застройку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из дерева. Реализации полноценных объектов с использованием полноценного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современного конструктива из дерева мешают существующие нормативные требования.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2508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C:\Documents\Администратор\Рабочий стол\Из старого\Костя\Бизнесы 12\НЛК 14\Фото 14\Посад\12 1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641" y="1844824"/>
            <a:ext cx="346753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275954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37582" y="774015"/>
            <a:ext cx="860641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Индустриализация строительной отрасли В Российской Федерации.</a:t>
            </a:r>
            <a:endParaRPr lang="ru-RU" dirty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4005064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1625" y="4742878"/>
            <a:ext cx="8138873" cy="19262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При этом за последние 20 лет в области глубокой деревообработки произошли коренные изменения,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которые позволили отрасли индустриализировать деревянное строительство. 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Большое количество предприятий отрасли прошли процесс модернизации производства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и успешно конкурируют сегодня с европейскими производителями практически вытеснив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их с российского рынка.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Производство и использование клееных деревянных конструкций в строительстве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создали условия для реализации принципиально новых конструкторских решений 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для многоэтажного строительства.   </a:t>
            </a:r>
          </a:p>
          <a:p>
            <a:pPr>
              <a:defRPr/>
            </a:pPr>
            <a:r>
              <a:rPr lang="ru-RU" sz="1200" b="1" dirty="0" smtClean="0">
                <a:latin typeface="Arial" charset="0"/>
              </a:rPr>
              <a:t>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3" y="1809010"/>
            <a:ext cx="3007561" cy="1764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35" y="1412776"/>
            <a:ext cx="2808312" cy="184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0130"/>
            <a:ext cx="3240360" cy="225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5625405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79512" y="774015"/>
            <a:ext cx="896448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Возможности производства КДК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7704" y="4563356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93283" y="4742878"/>
            <a:ext cx="8138267" cy="19262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14" y="1566900"/>
            <a:ext cx="2946499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9512" y="4941168"/>
            <a:ext cx="87520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1400" b="1" dirty="0"/>
              <a:t>Длина деталей из клеёной </a:t>
            </a:r>
            <a:r>
              <a:rPr lang="ru-RU" sz="1400" b="1" dirty="0" smtClean="0"/>
              <a:t>древесины производимых на </a:t>
            </a:r>
            <a:r>
              <a:rPr lang="ru-RU" sz="1400" b="1" dirty="0"/>
              <a:t>С-ДОК до 12 м (максимум до 13,5 м);</a:t>
            </a:r>
          </a:p>
          <a:p>
            <a:pPr lvl="2"/>
            <a:r>
              <a:rPr lang="ru-RU" sz="1400" b="1" dirty="0"/>
              <a:t>Сечение деталей из клеёной древесины С-ДОК до 240*400 мм. </a:t>
            </a:r>
          </a:p>
          <a:p>
            <a:pPr lvl="2"/>
            <a:r>
              <a:rPr lang="ru-RU" sz="1400" b="1" dirty="0"/>
              <a:t>Возможно применение клеёной древесины для несущих прогонов, стоек, балок и </a:t>
            </a:r>
            <a:r>
              <a:rPr lang="ru-RU" sz="1400" b="1" dirty="0" smtClean="0"/>
              <a:t>стропил при строительстве многоэтажных объектов , более 2х этажей.</a:t>
            </a:r>
          </a:p>
          <a:p>
            <a:pPr lvl="2"/>
            <a:r>
              <a:rPr lang="ru-RU" sz="1400" b="1" dirty="0" smtClean="0"/>
              <a:t>Возможно </a:t>
            </a:r>
            <a:r>
              <a:rPr lang="ru-RU" sz="1400" b="1" dirty="0"/>
              <a:t>применение клеёной древесины для ограждающих конструкций в зданиях с несущими конструкциями из </a:t>
            </a:r>
            <a:r>
              <a:rPr lang="ru-RU" sz="1400" b="1" dirty="0" smtClean="0"/>
              <a:t>ж/бетона. Все это снимает технологические ограничения по проектированию и реализации многоэтажных деревянных домов.</a:t>
            </a:r>
            <a:endParaRPr lang="ru-RU" sz="1400" b="1" dirty="0"/>
          </a:p>
        </p:txBody>
      </p:sp>
      <p:pic>
        <p:nvPicPr>
          <p:cNvPr id="1026" name="Picture 2" descr="\\NAS\users\Blinov\Рабочий стол\Для Лялина\Карка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30" y="1412777"/>
            <a:ext cx="2597009" cy="315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AS\users\Blinov\Рабочий стол\Для Лялина\каркас3этаж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262843" cy="3156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43577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79512" y="774015"/>
            <a:ext cx="8964488" cy="63876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dirty="0" smtClean="0">
                <a:latin typeface="Arial" charset="0"/>
              </a:rPr>
              <a:t>Возможности производства КДК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7704" y="4563356"/>
            <a:ext cx="6804992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ru-RU" altLang="ru-RU" sz="2000" dirty="0" smtClean="0">
              <a:solidFill>
                <a:srgbClr val="4DAC26"/>
              </a:solidFill>
              <a:latin typeface="Georgia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1" name="Picture 7" descr="\\NAS\users\Blinov\Рабочий стол\sokolskiy_d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17" y="0"/>
            <a:ext cx="2898685" cy="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93283" y="4742878"/>
            <a:ext cx="8138267" cy="192621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200" b="1" dirty="0" smtClean="0"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4893949"/>
            <a:ext cx="875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ru-RU" sz="1400" b="1" dirty="0" smtClean="0"/>
              <a:t>Клееная продукция изготавливается на технологических линиях в соответствии с европейскими стандартами. Испытания несущих конструкций многослойного клееного бруса и контроль качества проводится в собственной сертифицированной лаборатории в соответствии с требованиями европейского стандарта </a:t>
            </a:r>
            <a:r>
              <a:rPr lang="en-US" sz="1400" b="1" dirty="0" smtClean="0"/>
              <a:t>EN</a:t>
            </a:r>
            <a:r>
              <a:rPr lang="ru-RU" sz="1400" b="1" dirty="0" smtClean="0"/>
              <a:t> 14080 и японского стандарта </a:t>
            </a:r>
            <a:r>
              <a:rPr lang="en-US" sz="1400" b="1" dirty="0" smtClean="0"/>
              <a:t>JAS</a:t>
            </a:r>
            <a:r>
              <a:rPr lang="ru-RU" sz="1400" b="1" dirty="0" smtClean="0"/>
              <a:t>.</a:t>
            </a:r>
          </a:p>
          <a:p>
            <a:pPr lvl="2"/>
            <a:r>
              <a:rPr lang="ru-RU" sz="1400" b="1" dirty="0"/>
              <a:t> </a:t>
            </a:r>
            <a:r>
              <a:rPr lang="ru-RU" sz="1400" b="1" dirty="0" smtClean="0"/>
              <a:t>   Вся производственная цепочка поставок древесины «от заготовителя  - к потребителю» сертифицирована по стандарту </a:t>
            </a:r>
            <a:r>
              <a:rPr lang="en-US" sz="1400" b="1" dirty="0" smtClean="0"/>
              <a:t>FSC</a:t>
            </a:r>
            <a:r>
              <a:rPr lang="ru-RU" sz="1400" b="1" dirty="0" smtClean="0"/>
              <a:t>.</a:t>
            </a:r>
          </a:p>
          <a:p>
            <a:pPr lvl="2" algn="just"/>
            <a:r>
              <a:rPr lang="ru-RU" sz="1400" b="1" dirty="0" smtClean="0"/>
              <a:t>Оборудование и технология ОАО «Сокольский ДОК» позволяет изготавливать клееные конструкции классов прочности </a:t>
            </a:r>
            <a:r>
              <a:rPr lang="en-US" sz="1400" b="1" dirty="0" smtClean="0"/>
              <a:t>GL 24, GL 28, GL 32, GL 36.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51980"/>
            <a:ext cx="1098911" cy="1522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172" y="1580152"/>
            <a:ext cx="1091666" cy="1526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627" y="1997228"/>
            <a:ext cx="1091447" cy="1533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488" y="1768113"/>
            <a:ext cx="1088244" cy="1535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4727" y="3054430"/>
            <a:ext cx="1090763" cy="1530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581" y="2865001"/>
            <a:ext cx="1127742" cy="1535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695" y="3209849"/>
            <a:ext cx="1104604" cy="1522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3470" y="2387056"/>
            <a:ext cx="2517854" cy="19544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905" y="1566515"/>
            <a:ext cx="2380825" cy="15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7702"/>
      </p:ext>
    </p:extLst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887</Words>
  <Application>Microsoft Office PowerPoint</Application>
  <PresentationFormat>Экран (4:3)</PresentationFormat>
  <Paragraphs>109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Блинов</dc:creator>
  <cp:lastModifiedBy>Игорь</cp:lastModifiedBy>
  <cp:revision>54</cp:revision>
  <dcterms:created xsi:type="dcterms:W3CDTF">2015-03-12T08:24:48Z</dcterms:created>
  <dcterms:modified xsi:type="dcterms:W3CDTF">2015-03-23T10:00:28Z</dcterms:modified>
</cp:coreProperties>
</file>