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6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0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7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4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5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3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3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C608-3E92-45CC-9D79-B85C89238671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7540-B028-4BD7-A03D-2E22459A2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2058">
            <a:off x="1879738" y="1677098"/>
            <a:ext cx="2387676" cy="187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918">
            <a:off x="1846892" y="3825810"/>
            <a:ext cx="608828" cy="35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47664" y="26369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Лит А</a:t>
            </a:r>
          </a:p>
          <a:p>
            <a:r>
              <a:rPr lang="en-US" sz="1000" b="1" dirty="0" smtClean="0"/>
              <a:t>S=2 887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1700808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Лит А1</a:t>
            </a:r>
          </a:p>
          <a:p>
            <a:r>
              <a:rPr lang="en-US" sz="1000" b="1" dirty="0" smtClean="0"/>
              <a:t>S=</a:t>
            </a:r>
            <a:r>
              <a:rPr lang="ru-RU" sz="1000" b="1" dirty="0" smtClean="0"/>
              <a:t>368,6</a:t>
            </a:r>
            <a:endParaRPr lang="en-US" sz="1000" b="1" dirty="0"/>
          </a:p>
          <a:p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28997" y="3488273"/>
            <a:ext cx="7987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Лит Д, </a:t>
            </a:r>
            <a:r>
              <a:rPr lang="en-US" sz="1000" b="1" dirty="0" smtClean="0"/>
              <a:t>S=</a:t>
            </a:r>
            <a:r>
              <a:rPr lang="ru-RU" sz="1000" b="1" dirty="0" smtClean="0"/>
              <a:t>148,4</a:t>
            </a:r>
            <a:endParaRPr lang="en-US" sz="1000" b="1" dirty="0"/>
          </a:p>
          <a:p>
            <a:endParaRPr lang="ru-RU" sz="1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70601">
            <a:off x="2306201" y="3851949"/>
            <a:ext cx="872620" cy="59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655274" y="3501008"/>
            <a:ext cx="83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Лит Е,</a:t>
            </a:r>
            <a:r>
              <a:rPr lang="en-US" sz="1000" b="1" dirty="0"/>
              <a:t> </a:t>
            </a:r>
            <a:endParaRPr lang="ru-RU" sz="1000" b="1" dirty="0" smtClean="0"/>
          </a:p>
          <a:p>
            <a:r>
              <a:rPr lang="en-US" sz="1000" b="1" dirty="0" smtClean="0"/>
              <a:t>S=</a:t>
            </a:r>
            <a:r>
              <a:rPr lang="ru-RU" sz="1000" b="1" dirty="0" smtClean="0"/>
              <a:t>122,2  </a:t>
            </a:r>
            <a:endParaRPr lang="ru-RU" sz="10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9801">
            <a:off x="4665058" y="4294212"/>
            <a:ext cx="1853035" cy="49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 rot="389046">
            <a:off x="5166012" y="4085772"/>
            <a:ext cx="145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Лит Б, </a:t>
            </a:r>
            <a:r>
              <a:rPr lang="en-US" sz="1000" b="1" dirty="0" smtClean="0"/>
              <a:t>S=</a:t>
            </a:r>
            <a:r>
              <a:rPr lang="ru-RU" sz="1000" b="1" dirty="0" smtClean="0"/>
              <a:t>1 321,6</a:t>
            </a:r>
            <a:endParaRPr lang="en-US" sz="1000" b="1" dirty="0"/>
          </a:p>
          <a:p>
            <a:endParaRPr lang="ru-RU" sz="1000" b="1" dirty="0"/>
          </a:p>
        </p:txBody>
      </p:sp>
      <p:sp>
        <p:nvSpPr>
          <p:cNvPr id="5" name="Полилиния 4"/>
          <p:cNvSpPr/>
          <p:nvPr/>
        </p:nvSpPr>
        <p:spPr>
          <a:xfrm>
            <a:off x="18415" y="1268760"/>
            <a:ext cx="9107170" cy="3838575"/>
          </a:xfrm>
          <a:custGeom>
            <a:avLst/>
            <a:gdLst>
              <a:gd name="connsiteX0" fmla="*/ 0 w 9107786"/>
              <a:gd name="connsiteY0" fmla="*/ 0 h 3838669"/>
              <a:gd name="connsiteX1" fmla="*/ 9107786 w 9107786"/>
              <a:gd name="connsiteY1" fmla="*/ 923453 h 3838669"/>
              <a:gd name="connsiteX2" fmla="*/ 8790914 w 9107786"/>
              <a:gd name="connsiteY2" fmla="*/ 2181885 h 3838669"/>
              <a:gd name="connsiteX3" fmla="*/ 8664166 w 9107786"/>
              <a:gd name="connsiteY3" fmla="*/ 2163778 h 3838669"/>
              <a:gd name="connsiteX4" fmla="*/ 8292974 w 9107786"/>
              <a:gd name="connsiteY4" fmla="*/ 3838669 h 3838669"/>
              <a:gd name="connsiteX5" fmla="*/ 6672404 w 9107786"/>
              <a:gd name="connsiteY5" fmla="*/ 3711921 h 3838669"/>
              <a:gd name="connsiteX6" fmla="*/ 6690510 w 9107786"/>
              <a:gd name="connsiteY6" fmla="*/ 3666653 h 3838669"/>
              <a:gd name="connsiteX7" fmla="*/ 4137433 w 9107786"/>
              <a:gd name="connsiteY7" fmla="*/ 3404103 h 3838669"/>
              <a:gd name="connsiteX8" fmla="*/ 4209861 w 9107786"/>
              <a:gd name="connsiteY8" fmla="*/ 2797521 h 3838669"/>
              <a:gd name="connsiteX9" fmla="*/ 3440316 w 9107786"/>
              <a:gd name="connsiteY9" fmla="*/ 2734146 h 3838669"/>
              <a:gd name="connsiteX10" fmla="*/ 3358835 w 9107786"/>
              <a:gd name="connsiteY10" fmla="*/ 3503691 h 3838669"/>
              <a:gd name="connsiteX11" fmla="*/ 2652665 w 9107786"/>
              <a:gd name="connsiteY11" fmla="*/ 3449370 h 3838669"/>
              <a:gd name="connsiteX12" fmla="*/ 2670772 w 9107786"/>
              <a:gd name="connsiteY12" fmla="*/ 2996697 h 3838669"/>
              <a:gd name="connsiteX13" fmla="*/ 1231271 w 9107786"/>
              <a:gd name="connsiteY13" fmla="*/ 2906162 h 3838669"/>
              <a:gd name="connsiteX14" fmla="*/ 0 w 9107786"/>
              <a:gd name="connsiteY14" fmla="*/ 0 h 383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07786" h="3838669">
                <a:moveTo>
                  <a:pt x="0" y="0"/>
                </a:moveTo>
                <a:lnTo>
                  <a:pt x="9107786" y="923453"/>
                </a:lnTo>
                <a:lnTo>
                  <a:pt x="8790914" y="2181885"/>
                </a:lnTo>
                <a:lnTo>
                  <a:pt x="8664166" y="2163778"/>
                </a:lnTo>
                <a:lnTo>
                  <a:pt x="8292974" y="3838669"/>
                </a:lnTo>
                <a:lnTo>
                  <a:pt x="6672404" y="3711921"/>
                </a:lnTo>
                <a:lnTo>
                  <a:pt x="6690510" y="3666653"/>
                </a:lnTo>
                <a:lnTo>
                  <a:pt x="4137433" y="3404103"/>
                </a:lnTo>
                <a:lnTo>
                  <a:pt x="4209861" y="2797521"/>
                </a:lnTo>
                <a:lnTo>
                  <a:pt x="3440316" y="2734146"/>
                </a:lnTo>
                <a:lnTo>
                  <a:pt x="3358835" y="3503691"/>
                </a:lnTo>
                <a:lnTo>
                  <a:pt x="2652665" y="3449370"/>
                </a:lnTo>
                <a:lnTo>
                  <a:pt x="2670772" y="2996697"/>
                </a:lnTo>
                <a:lnTo>
                  <a:pt x="1231271" y="290616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365320">
            <a:off x="5156980" y="1871235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365320">
            <a:off x="5371786" y="1894148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365320">
            <a:off x="5586591" y="1917061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365320">
            <a:off x="5801397" y="1939974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365320">
            <a:off x="6016202" y="1962887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365320">
            <a:off x="6231007" y="1985800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365320">
            <a:off x="6445813" y="2008714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365320">
            <a:off x="6660618" y="2031627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365320">
            <a:off x="6875423" y="2054540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365320">
            <a:off x="7090229" y="2077453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365320">
            <a:off x="7305034" y="2100366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365320">
            <a:off x="7519840" y="2123279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365320">
            <a:off x="7734645" y="2146192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365320">
            <a:off x="7949450" y="2169105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365320">
            <a:off x="8164256" y="2192018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365320">
            <a:off x="8379061" y="2214931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365320">
            <a:off x="8593867" y="2237845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365320">
            <a:off x="8808672" y="2260758"/>
            <a:ext cx="216024" cy="23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 rot="6250326">
            <a:off x="7884799" y="3092161"/>
            <a:ext cx="1296144" cy="267732"/>
            <a:chOff x="7812360" y="548680"/>
            <a:chExt cx="1296144" cy="36004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812360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8028384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8244408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8460432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8676456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892480" y="548680"/>
              <a:ext cx="216024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184">
            <a:off x="4167646" y="1806758"/>
            <a:ext cx="748446" cy="49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7475" y="-27384"/>
            <a:ext cx="8356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Кирилловское шоссе 50, площадка МУП «</a:t>
            </a:r>
            <a:r>
              <a:rPr lang="ru-RU" sz="1400" b="1" u="sng" dirty="0" err="1" smtClean="0"/>
              <a:t>Спецавтотранс</a:t>
            </a:r>
            <a:r>
              <a:rPr lang="ru-RU" sz="1400" b="1" u="sng" dirty="0" smtClean="0"/>
              <a:t>» </a:t>
            </a:r>
          </a:p>
          <a:p>
            <a:r>
              <a:rPr lang="ru-RU" sz="1400" b="1" dirty="0" smtClean="0"/>
              <a:t>Генеральный план земельного участка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Площадь </a:t>
            </a:r>
            <a:r>
              <a:rPr lang="ru-RU" sz="1400" dirty="0"/>
              <a:t>земельного участка (</a:t>
            </a:r>
            <a:r>
              <a:rPr lang="ru-RU" sz="1400" dirty="0" smtClean="0"/>
              <a:t>35:21:030209:1) – 3,07 Га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Общая площадь имущественного комплекса – </a:t>
            </a:r>
            <a:r>
              <a:rPr lang="ru-RU" sz="1400" dirty="0" smtClean="0"/>
              <a:t>6 300,7 </a:t>
            </a:r>
            <a:r>
              <a:rPr lang="ru-RU" sz="1400" dirty="0" err="1"/>
              <a:t>кв.м</a:t>
            </a:r>
            <a:r>
              <a:rPr lang="ru-RU" sz="1400" dirty="0"/>
              <a:t>.:</a:t>
            </a:r>
          </a:p>
          <a:p>
            <a:r>
              <a:rPr lang="ru-RU" sz="1400" dirty="0"/>
              <a:t>- производственно-складские помещения – </a:t>
            </a:r>
            <a:r>
              <a:rPr lang="ru-RU" sz="1400" dirty="0" smtClean="0"/>
              <a:t>4 431 </a:t>
            </a:r>
            <a:r>
              <a:rPr lang="ru-RU" sz="1400" dirty="0" err="1"/>
              <a:t>кв.м</a:t>
            </a:r>
            <a:r>
              <a:rPr lang="ru-RU" sz="1400" dirty="0"/>
              <a:t>.</a:t>
            </a:r>
          </a:p>
          <a:p>
            <a:r>
              <a:rPr lang="ru-RU" sz="1400" dirty="0"/>
              <a:t>- </a:t>
            </a:r>
            <a:r>
              <a:rPr lang="ru-RU" sz="1400" dirty="0" smtClean="0"/>
              <a:t>административные </a:t>
            </a:r>
            <a:r>
              <a:rPr lang="ru-RU" sz="1400" dirty="0"/>
              <a:t>помещения - 1 869,7 </a:t>
            </a:r>
            <a:r>
              <a:rPr lang="ru-RU" sz="1400" dirty="0" err="1"/>
              <a:t>кв.м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09151"/>
              </p:ext>
            </p:extLst>
          </p:nvPr>
        </p:nvGraphicFramePr>
        <p:xfrm>
          <a:off x="467544" y="5415732"/>
          <a:ext cx="8229600" cy="133975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440079"/>
                <a:gridCol w="1789521"/>
              </a:tblGrid>
              <a:tr h="232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объекта, характеристики, год постройки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площадь, </a:t>
                      </a:r>
                      <a:r>
                        <a:rPr lang="ru-RU" sz="1000" dirty="0" err="1">
                          <a:effectLst/>
                        </a:rPr>
                        <a:t>кв.м</a:t>
                      </a:r>
                      <a:r>
                        <a:rPr lang="ru-RU" sz="1000" dirty="0">
                          <a:effectLst/>
                        </a:rPr>
                        <a:t>., (высота м.)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1. </a:t>
                      </a:r>
                      <a:r>
                        <a:rPr lang="ru-RU" sz="1000" b="0" dirty="0" smtClean="0">
                          <a:effectLst/>
                        </a:rPr>
                        <a:t>Лит. А.  Административно-производственный </a:t>
                      </a:r>
                      <a:r>
                        <a:rPr lang="ru-RU" sz="1000" b="0" dirty="0">
                          <a:effectLst/>
                        </a:rPr>
                        <a:t>корпус, </a:t>
                      </a:r>
                      <a:r>
                        <a:rPr lang="ru-RU" sz="1000" b="0" dirty="0" smtClean="0">
                          <a:effectLst/>
                        </a:rPr>
                        <a:t>2 </a:t>
                      </a:r>
                      <a:r>
                        <a:rPr lang="ru-RU" sz="1000" b="0" dirty="0">
                          <a:effectLst/>
                        </a:rPr>
                        <a:t>этажа, год постройки 1978 г.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2887 кв.м. (6,5м.-7 м.)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2. </a:t>
                      </a:r>
                      <a:r>
                        <a:rPr lang="ru-RU" sz="1000" b="0" dirty="0" smtClean="0">
                          <a:effectLst/>
                        </a:rPr>
                        <a:t>Лит. А1. Административный </a:t>
                      </a:r>
                      <a:r>
                        <a:rPr lang="ru-RU" sz="1000" b="0" dirty="0">
                          <a:effectLst/>
                        </a:rPr>
                        <a:t>корпус, </a:t>
                      </a:r>
                      <a:r>
                        <a:rPr lang="ru-RU" sz="1000" b="0" dirty="0" smtClean="0">
                          <a:effectLst/>
                        </a:rPr>
                        <a:t>2 </a:t>
                      </a:r>
                      <a:r>
                        <a:rPr lang="ru-RU" sz="1000" b="0" dirty="0">
                          <a:effectLst/>
                        </a:rPr>
                        <a:t>этажа, год постройки 1995 г.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368,6 кв.м. (6,8 м.)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3. </a:t>
                      </a:r>
                      <a:r>
                        <a:rPr lang="ru-RU" sz="1000" b="0" dirty="0" smtClean="0">
                          <a:effectLst/>
                        </a:rPr>
                        <a:t>Лит. Б. Помещения </a:t>
                      </a:r>
                      <a:r>
                        <a:rPr lang="ru-RU" sz="1000" b="0" dirty="0">
                          <a:effectLst/>
                        </a:rPr>
                        <a:t>для хранения и ремонта автотехники, 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1321,6 </a:t>
                      </a:r>
                      <a:r>
                        <a:rPr lang="ru-RU" sz="1000" b="0" dirty="0" err="1">
                          <a:effectLst/>
                        </a:rPr>
                        <a:t>кв.м</a:t>
                      </a:r>
                      <a:r>
                        <a:rPr lang="ru-RU" sz="1000" b="0" dirty="0" smtClean="0">
                          <a:effectLst/>
                        </a:rPr>
                        <a:t>. (</a:t>
                      </a:r>
                      <a:r>
                        <a:rPr lang="ru-RU" sz="1000" b="0" dirty="0">
                          <a:effectLst/>
                        </a:rPr>
                        <a:t>3,9 м.)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4</a:t>
                      </a:r>
                      <a:r>
                        <a:rPr lang="ru-RU" sz="1000" b="0" dirty="0" smtClean="0">
                          <a:effectLst/>
                        </a:rPr>
                        <a:t>. Лит. Д.  </a:t>
                      </a:r>
                      <a:r>
                        <a:rPr lang="ru-RU" sz="1000" b="0" dirty="0">
                          <a:effectLst/>
                        </a:rPr>
                        <a:t>Помещения для хранения и ремонта автотехники с административными помещениями, </a:t>
                      </a:r>
                      <a:r>
                        <a:rPr lang="ru-RU" sz="1000" b="0" dirty="0" smtClean="0">
                          <a:effectLst/>
                        </a:rPr>
                        <a:t>2 </a:t>
                      </a:r>
                      <a:r>
                        <a:rPr lang="ru-RU" sz="1000" b="0" dirty="0">
                          <a:effectLst/>
                        </a:rPr>
                        <a:t>этажа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148,4 кв.м. (6.6 м.)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5. </a:t>
                      </a:r>
                      <a:r>
                        <a:rPr lang="ru-RU" sz="1000" b="0" dirty="0" smtClean="0">
                          <a:effectLst/>
                        </a:rPr>
                        <a:t>лит. Е. Ремонтные </a:t>
                      </a:r>
                      <a:r>
                        <a:rPr lang="ru-RU" sz="1000" b="0" dirty="0">
                          <a:effectLst/>
                        </a:rPr>
                        <a:t>помещения, </a:t>
                      </a:r>
                      <a:r>
                        <a:rPr lang="ru-RU" sz="1000" b="0" dirty="0" smtClean="0">
                          <a:effectLst/>
                        </a:rPr>
                        <a:t>6 </a:t>
                      </a:r>
                      <a:r>
                        <a:rPr lang="ru-RU" sz="1000" b="0" dirty="0">
                          <a:effectLst/>
                        </a:rPr>
                        <a:t>помещений площадью 12кв.м.-27 </a:t>
                      </a:r>
                      <a:r>
                        <a:rPr lang="ru-RU" sz="1000" b="0" dirty="0" err="1">
                          <a:effectLst/>
                        </a:rPr>
                        <a:t>кв.м</a:t>
                      </a:r>
                      <a:r>
                        <a:rPr lang="ru-RU" sz="1000" b="0" dirty="0">
                          <a:effectLst/>
                        </a:rPr>
                        <a:t>.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122,2 </a:t>
                      </a:r>
                      <a:r>
                        <a:rPr lang="ru-RU" sz="1000" b="0" dirty="0" err="1">
                          <a:effectLst/>
                        </a:rPr>
                        <a:t>кв.м</a:t>
                      </a:r>
                      <a:r>
                        <a:rPr lang="ru-RU" sz="1000" b="0" dirty="0">
                          <a:effectLst/>
                        </a:rPr>
                        <a:t>. (3,6м.-4,05м.)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6. </a:t>
                      </a:r>
                      <a:r>
                        <a:rPr lang="ru-RU" sz="1000" b="0" dirty="0" smtClean="0">
                          <a:effectLst/>
                        </a:rPr>
                        <a:t>Металлический ангар</a:t>
                      </a:r>
                      <a:r>
                        <a:rPr lang="ru-RU" sz="1000" b="0" baseline="0" dirty="0" smtClean="0">
                          <a:effectLst/>
                        </a:rPr>
                        <a:t> </a:t>
                      </a:r>
                      <a:r>
                        <a:rPr lang="ru-RU" sz="1000" b="0" dirty="0" smtClean="0">
                          <a:effectLst/>
                        </a:rPr>
                        <a:t>- </a:t>
                      </a:r>
                      <a:r>
                        <a:rPr lang="ru-RU" sz="1000" b="0" dirty="0">
                          <a:effectLst/>
                        </a:rPr>
                        <a:t>складское  помещение 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500 </a:t>
                      </a:r>
                      <a:r>
                        <a:rPr lang="ru-RU" sz="1000" b="0" dirty="0" err="1">
                          <a:effectLst/>
                        </a:rPr>
                        <a:t>кв.м</a:t>
                      </a:r>
                      <a:r>
                        <a:rPr lang="ru-RU" sz="1000" b="0" dirty="0">
                          <a:effectLst/>
                        </a:rPr>
                        <a:t>. </a:t>
                      </a:r>
                      <a:r>
                        <a:rPr lang="ru-RU" sz="1000" b="0" dirty="0" smtClean="0">
                          <a:effectLst/>
                        </a:rPr>
                        <a:t>(7 </a:t>
                      </a:r>
                      <a:r>
                        <a:rPr lang="ru-RU" sz="1000" b="0" dirty="0">
                          <a:effectLst/>
                        </a:rPr>
                        <a:t>м.)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  <a:tr h="158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Металлические гаражи, 32 шт.  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960 </a:t>
                      </a:r>
                      <a:r>
                        <a:rPr lang="ru-RU" sz="10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кв.м</a:t>
                      </a:r>
                      <a:r>
                        <a:rPr lang="ru-RU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(3 м.)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01" marR="593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065439"/>
            <a:ext cx="3620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Характеристики имущественного </a:t>
            </a:r>
            <a:r>
              <a:rPr lang="ru-RU" sz="1400" dirty="0"/>
              <a:t>комплекса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35523" y="1785010"/>
            <a:ext cx="1084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Ангар, </a:t>
            </a:r>
          </a:p>
          <a:p>
            <a:r>
              <a:rPr lang="en-US" sz="1000" b="1" dirty="0" smtClean="0"/>
              <a:t>S</a:t>
            </a:r>
            <a:r>
              <a:rPr lang="ru-RU" sz="1000" b="1" dirty="0" smtClean="0"/>
              <a:t>=500</a:t>
            </a:r>
            <a:endParaRPr lang="en-US" sz="1000" b="1" dirty="0"/>
          </a:p>
          <a:p>
            <a:endParaRPr lang="ru-RU" sz="1000" b="1" dirty="0"/>
          </a:p>
        </p:txBody>
      </p:sp>
      <p:sp>
        <p:nvSpPr>
          <p:cNvPr id="51" name="TextBox 50"/>
          <p:cNvSpPr txBox="1"/>
          <p:nvPr/>
        </p:nvSpPr>
        <p:spPr>
          <a:xfrm rot="303137">
            <a:off x="5804211" y="1979086"/>
            <a:ext cx="14246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Г А Р А Ж И,</a:t>
            </a:r>
            <a:r>
              <a:rPr lang="en-US" sz="1000" b="1" dirty="0"/>
              <a:t> </a:t>
            </a:r>
            <a:r>
              <a:rPr lang="en-US" sz="1000" b="1" dirty="0" smtClean="0"/>
              <a:t>S=</a:t>
            </a:r>
            <a:r>
              <a:rPr lang="ru-RU" sz="1000" b="1" dirty="0" smtClean="0"/>
              <a:t>960 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42271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251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Пискунов</dc:creator>
  <cp:lastModifiedBy>Пискунов</cp:lastModifiedBy>
  <cp:revision>47</cp:revision>
  <cp:lastPrinted>2012-11-01T08:26:17Z</cp:lastPrinted>
  <dcterms:created xsi:type="dcterms:W3CDTF">2012-10-29T19:29:47Z</dcterms:created>
  <dcterms:modified xsi:type="dcterms:W3CDTF">2016-06-21T11:09:45Z</dcterms:modified>
</cp:coreProperties>
</file>