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1" r:id="rId7"/>
    <p:sldId id="262" r:id="rId8"/>
    <p:sldId id="260" r:id="rId9"/>
    <p:sldId id="264" r:id="rId10"/>
    <p:sldId id="266" r:id="rId11"/>
    <p:sldId id="267" r:id="rId12"/>
    <p:sldId id="269" r:id="rId13"/>
    <p:sldId id="268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222"/>
    <a:srgbClr val="15AAB0"/>
    <a:srgbClr val="5A5A5A"/>
    <a:srgbClr val="FF7C80"/>
    <a:srgbClr val="ADADAD"/>
    <a:srgbClr val="FF5050"/>
    <a:srgbClr val="65E7ED"/>
    <a:srgbClr val="CC99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29" autoAdjust="0"/>
  </p:normalViewPr>
  <p:slideViewPr>
    <p:cSldViewPr>
      <p:cViewPr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layout>
        <c:manualLayout>
          <c:xMode val="edge"/>
          <c:yMode val="edge"/>
          <c:x val="0.42844901331777968"/>
          <c:y val="3.1092146706858701E-2"/>
        </c:manualLayout>
      </c:layout>
      <c:overlay val="0"/>
      <c:txPr>
        <a:bodyPr/>
        <a:lstStyle/>
        <a:p>
          <a:pPr>
            <a:defRPr sz="2400">
              <a:solidFill>
                <a:srgbClr val="222222"/>
              </a:solidFill>
              <a:latin typeface="Noteworthy" pitchFamily="50" charset="0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Возрастная категория клиентов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7C80"/>
              </a:solidFill>
              <a:ln>
                <a:solidFill>
                  <a:srgbClr val="FF7C80"/>
                </a:solidFill>
              </a:ln>
            </c:spPr>
          </c:dPt>
          <c:dPt>
            <c:idx val="1"/>
            <c:bubble3D val="0"/>
            <c:spPr>
              <a:solidFill>
                <a:srgbClr val="ADADAD"/>
              </a:solidFill>
            </c:spPr>
          </c:dPt>
          <c:dPt>
            <c:idx val="2"/>
            <c:bubble3D val="0"/>
            <c:spPr>
              <a:solidFill>
                <a:srgbClr val="5A5A5A"/>
              </a:solidFill>
            </c:spPr>
          </c:dPt>
          <c:dPt>
            <c:idx val="3"/>
            <c:bubble3D val="0"/>
            <c:spPr>
              <a:solidFill>
                <a:srgbClr val="65E7ED"/>
              </a:solidFill>
            </c:spPr>
          </c:dPt>
          <c:dPt>
            <c:idx val="4"/>
            <c:bubble3D val="0"/>
            <c:spPr>
              <a:solidFill>
                <a:srgbClr val="15AAB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3333333333333315E-2"/>
                  <c:y val="-1.978591154072826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6.0185185185185182E-2"/>
                  <c:y val="-7.631708737138044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3209876543209846E-2"/>
                  <c:y val="-0.1130623516613043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2407407407407433E-2"/>
                  <c:y val="-0.1215420280359021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Дети 1-6 л (детский сад)</c:v>
                </c:pt>
                <c:pt idx="1">
                  <c:v>Дети 7-15 л (школьники)</c:v>
                </c:pt>
                <c:pt idx="2">
                  <c:v>Студенты 16-20 л</c:v>
                </c:pt>
                <c:pt idx="3">
                  <c:v>Взрослые 21-50 л</c:v>
                </c:pt>
                <c:pt idx="4">
                  <c:v>Пенсионеры от 51 г  и старше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0.8</c:v>
                </c:pt>
                <c:pt idx="1">
                  <c:v>0.05</c:v>
                </c:pt>
                <c:pt idx="2">
                  <c:v>0.02</c:v>
                </c:pt>
                <c:pt idx="3">
                  <c:v>0.08</c:v>
                </c:pt>
                <c:pt idx="4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6920445708175371"/>
          <c:y val="0.19876450447531058"/>
          <c:w val="0.42153628365898715"/>
          <c:h val="0.7236453438786975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6F3A8E-FB98-4798-8F05-D676C02F08F2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27FE47-A659-41BA-8365-CC71AC02F7DC}">
      <dgm:prSet phldrT="[Текст]"/>
      <dgm:spPr/>
      <dgm:t>
        <a:bodyPr/>
        <a:lstStyle/>
        <a:p>
          <a:r>
            <a:rPr lang="ru-RU" dirty="0" smtClean="0">
              <a:latin typeface="Noteworthy" pitchFamily="50" charset="0"/>
            </a:rPr>
            <a:t>Затраты</a:t>
          </a:r>
          <a:endParaRPr lang="ru-RU" dirty="0">
            <a:latin typeface="Noteworthy" pitchFamily="50" charset="0"/>
          </a:endParaRPr>
        </a:p>
      </dgm:t>
    </dgm:pt>
    <dgm:pt modelId="{E164F216-7AD9-4784-8796-D2C58B205455}" type="parTrans" cxnId="{CCD71D67-F629-4F50-ADA7-81AA51DD1F22}">
      <dgm:prSet/>
      <dgm:spPr/>
      <dgm:t>
        <a:bodyPr/>
        <a:lstStyle/>
        <a:p>
          <a:endParaRPr lang="ru-RU"/>
        </a:p>
      </dgm:t>
    </dgm:pt>
    <dgm:pt modelId="{C5116C91-A1CF-4F1E-93C4-600B377AC0F9}" type="sibTrans" cxnId="{CCD71D67-F629-4F50-ADA7-81AA51DD1F22}">
      <dgm:prSet/>
      <dgm:spPr/>
      <dgm:t>
        <a:bodyPr/>
        <a:lstStyle/>
        <a:p>
          <a:endParaRPr lang="ru-RU"/>
        </a:p>
      </dgm:t>
    </dgm:pt>
    <dgm:pt modelId="{46EE77DB-E2C4-419B-B0A7-564C7D17A1F7}">
      <dgm:prSet phldrT="[Текст]" phldr="1"/>
      <dgm:spPr>
        <a:noFill/>
        <a:ln>
          <a:noFill/>
        </a:ln>
      </dgm:spPr>
      <dgm:t>
        <a:bodyPr/>
        <a:lstStyle/>
        <a:p>
          <a:endParaRPr lang="ru-RU" dirty="0"/>
        </a:p>
      </dgm:t>
    </dgm:pt>
    <dgm:pt modelId="{DE785520-7399-4E68-A685-27DA11EEC9BE}" type="parTrans" cxnId="{C4B242B2-5A11-4162-AFAA-F1CA0351B741}">
      <dgm:prSet/>
      <dgm:spPr/>
      <dgm:t>
        <a:bodyPr/>
        <a:lstStyle/>
        <a:p>
          <a:endParaRPr lang="ru-RU"/>
        </a:p>
      </dgm:t>
    </dgm:pt>
    <dgm:pt modelId="{1AEF9090-598F-4565-B59D-B0F61472D457}" type="sibTrans" cxnId="{C4B242B2-5A11-4162-AFAA-F1CA0351B741}">
      <dgm:prSet/>
      <dgm:spPr/>
      <dgm:t>
        <a:bodyPr/>
        <a:lstStyle/>
        <a:p>
          <a:endParaRPr lang="ru-RU"/>
        </a:p>
      </dgm:t>
    </dgm:pt>
    <dgm:pt modelId="{89644CCE-8DF0-4849-BFD5-7445B6297CFC}">
      <dgm:prSet phldrT="[Текст]" custT="1"/>
      <dgm:spPr>
        <a:solidFill>
          <a:srgbClr val="15AAB0"/>
        </a:solidFill>
        <a:ln>
          <a:solidFill>
            <a:srgbClr val="15AAB0"/>
          </a:solidFill>
        </a:ln>
      </dgm:spPr>
      <dgm:t>
        <a:bodyPr/>
        <a:lstStyle/>
        <a:p>
          <a:r>
            <a:rPr lang="ru-RU" sz="1900" dirty="0" smtClean="0">
              <a:latin typeface="Noteworthy" pitchFamily="50" charset="0"/>
            </a:rPr>
            <a:t>Эффективность</a:t>
          </a:r>
          <a:endParaRPr lang="ru-RU" sz="1900" dirty="0">
            <a:latin typeface="Noteworthy" pitchFamily="50" charset="0"/>
          </a:endParaRPr>
        </a:p>
      </dgm:t>
    </dgm:pt>
    <dgm:pt modelId="{FDD1C55B-1A28-4DAF-B351-AC34927E462C}" type="parTrans" cxnId="{FFBD35F4-99C0-4704-8E93-4E03A2700027}">
      <dgm:prSet/>
      <dgm:spPr/>
      <dgm:t>
        <a:bodyPr/>
        <a:lstStyle/>
        <a:p>
          <a:endParaRPr lang="ru-RU"/>
        </a:p>
      </dgm:t>
    </dgm:pt>
    <dgm:pt modelId="{1A80EE6D-E1A6-4F25-B622-F2592613935E}" type="sibTrans" cxnId="{FFBD35F4-99C0-4704-8E93-4E03A2700027}">
      <dgm:prSet/>
      <dgm:spPr/>
      <dgm:t>
        <a:bodyPr/>
        <a:lstStyle/>
        <a:p>
          <a:endParaRPr lang="ru-RU"/>
        </a:p>
      </dgm:t>
    </dgm:pt>
    <dgm:pt modelId="{B3953F99-8971-4E94-8BD8-B9BD015E313B}">
      <dgm:prSet phldrT="[Текст]" phldr="1"/>
      <dgm:spPr>
        <a:noFill/>
        <a:ln>
          <a:noFill/>
        </a:ln>
      </dgm:spPr>
      <dgm:t>
        <a:bodyPr/>
        <a:lstStyle/>
        <a:p>
          <a:endParaRPr lang="ru-RU" dirty="0"/>
        </a:p>
      </dgm:t>
    </dgm:pt>
    <dgm:pt modelId="{6A21C89A-FFB9-42A8-B421-3A88442F89CE}" type="sibTrans" cxnId="{0B10DF49-2343-4B7B-9ED9-99D9A88418EE}">
      <dgm:prSet/>
      <dgm:spPr/>
      <dgm:t>
        <a:bodyPr/>
        <a:lstStyle/>
        <a:p>
          <a:endParaRPr lang="ru-RU"/>
        </a:p>
      </dgm:t>
    </dgm:pt>
    <dgm:pt modelId="{FB9A27DC-BAB5-46F8-AE2D-59C8F931A5BD}" type="parTrans" cxnId="{0B10DF49-2343-4B7B-9ED9-99D9A88418EE}">
      <dgm:prSet/>
      <dgm:spPr/>
      <dgm:t>
        <a:bodyPr/>
        <a:lstStyle/>
        <a:p>
          <a:endParaRPr lang="ru-RU"/>
        </a:p>
      </dgm:t>
    </dgm:pt>
    <dgm:pt modelId="{2185C912-E794-44B1-82AD-20B0550AD0F5}">
      <dgm:prSet phldrT="[Текст]" custT="1"/>
      <dgm:spPr>
        <a:solidFill>
          <a:srgbClr val="15AAB0"/>
        </a:solidFill>
        <a:ln>
          <a:solidFill>
            <a:srgbClr val="15AAB0"/>
          </a:solidFill>
        </a:ln>
      </dgm:spPr>
      <dgm:t>
        <a:bodyPr/>
        <a:lstStyle/>
        <a:p>
          <a:r>
            <a:rPr lang="ru-RU" sz="1900" dirty="0" smtClean="0">
              <a:latin typeface="Noteworthy" pitchFamily="50" charset="0"/>
            </a:rPr>
            <a:t>Эффективность</a:t>
          </a:r>
          <a:endParaRPr lang="ru-RU" sz="1900" dirty="0">
            <a:latin typeface="Noteworthy" pitchFamily="50" charset="0"/>
          </a:endParaRPr>
        </a:p>
      </dgm:t>
    </dgm:pt>
    <dgm:pt modelId="{669895F9-AB85-42E0-9039-04F09922F345}" type="parTrans" cxnId="{8EC67EA9-ACC7-4738-84C4-42F3945E3A46}">
      <dgm:prSet/>
      <dgm:spPr/>
      <dgm:t>
        <a:bodyPr/>
        <a:lstStyle/>
        <a:p>
          <a:endParaRPr lang="ru-RU"/>
        </a:p>
      </dgm:t>
    </dgm:pt>
    <dgm:pt modelId="{EB98A71C-4D82-4ACD-ABB2-7B2FF2B6722F}" type="sibTrans" cxnId="{8EC67EA9-ACC7-4738-84C4-42F3945E3A46}">
      <dgm:prSet/>
      <dgm:spPr/>
      <dgm:t>
        <a:bodyPr/>
        <a:lstStyle/>
        <a:p>
          <a:endParaRPr lang="ru-RU"/>
        </a:p>
      </dgm:t>
    </dgm:pt>
    <dgm:pt modelId="{405AFB42-178B-4816-8288-599A1203E74B}" type="pres">
      <dgm:prSet presAssocID="{D76F3A8E-FB98-4798-8F05-D676C02F08F2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1B8E2A-E6A9-49F8-AF14-804DBADCCF08}" type="pres">
      <dgm:prSet presAssocID="{D76F3A8E-FB98-4798-8F05-D676C02F08F2}" presName="dummyMaxCanvas" presStyleCnt="0"/>
      <dgm:spPr/>
    </dgm:pt>
    <dgm:pt modelId="{3C70B7D0-135B-4F77-919F-A85C7845E112}" type="pres">
      <dgm:prSet presAssocID="{D76F3A8E-FB98-4798-8F05-D676C02F08F2}" presName="parentComposite" presStyleCnt="0"/>
      <dgm:spPr/>
    </dgm:pt>
    <dgm:pt modelId="{887D1546-E012-4619-B18F-DFF1E6361075}" type="pres">
      <dgm:prSet presAssocID="{D76F3A8E-FB98-4798-8F05-D676C02F08F2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41EA24E6-80C4-4A88-AB90-5766B7C55270}" type="pres">
      <dgm:prSet presAssocID="{D76F3A8E-FB98-4798-8F05-D676C02F08F2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41C0A21C-4AF3-49C5-99F6-2C896A8BAE7F}" type="pres">
      <dgm:prSet presAssocID="{D76F3A8E-FB98-4798-8F05-D676C02F08F2}" presName="childrenComposite" presStyleCnt="0"/>
      <dgm:spPr/>
    </dgm:pt>
    <dgm:pt modelId="{B10F9275-5A3B-41DB-A9E9-4AE971412FDE}" type="pres">
      <dgm:prSet presAssocID="{D76F3A8E-FB98-4798-8F05-D676C02F08F2}" presName="dummyMaxCanvas_ChildArea" presStyleCnt="0"/>
      <dgm:spPr/>
    </dgm:pt>
    <dgm:pt modelId="{CCFA5AA1-4F12-4BB2-89A2-2B0D0C00D396}" type="pres">
      <dgm:prSet presAssocID="{D76F3A8E-FB98-4798-8F05-D676C02F08F2}" presName="fulcrum" presStyleLbl="alignAccFollowNode1" presStyleIdx="2" presStyleCnt="4"/>
      <dgm:spPr>
        <a:solidFill>
          <a:srgbClr val="5A5A5A">
            <a:alpha val="90000"/>
          </a:srgbClr>
        </a:solidFill>
        <a:ln>
          <a:solidFill>
            <a:srgbClr val="5A5A5A">
              <a:alpha val="90000"/>
            </a:srgbClr>
          </a:solidFill>
        </a:ln>
      </dgm:spPr>
    </dgm:pt>
    <dgm:pt modelId="{AA996EB3-E82B-4109-B062-2C4DB1EB9D5E}" type="pres">
      <dgm:prSet presAssocID="{D76F3A8E-FB98-4798-8F05-D676C02F08F2}" presName="balance_12" presStyleLbl="alignAccFollowNode1" presStyleIdx="3" presStyleCnt="4">
        <dgm:presLayoutVars>
          <dgm:bulletEnabled val="1"/>
        </dgm:presLayoutVars>
      </dgm:prSet>
      <dgm:spPr>
        <a:solidFill>
          <a:srgbClr val="5A5A5A">
            <a:alpha val="90000"/>
          </a:srgbClr>
        </a:solidFill>
        <a:ln>
          <a:solidFill>
            <a:srgbClr val="5A5A5A">
              <a:alpha val="90000"/>
            </a:srgbClr>
          </a:solidFill>
        </a:ln>
      </dgm:spPr>
    </dgm:pt>
    <dgm:pt modelId="{93480E04-B63D-49CF-A242-9A5F3C9C5CA9}" type="pres">
      <dgm:prSet presAssocID="{D76F3A8E-FB98-4798-8F05-D676C02F08F2}" presName="right_12_1" presStyleLbl="node1" presStyleIdx="0" presStyleCnt="3" custScaleX="202699" custLinFactNeighborX="12238" custLinFactNeighborY="3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EE521-D3D2-4AE7-9F8E-974540A6606A}" type="pres">
      <dgm:prSet presAssocID="{D76F3A8E-FB98-4798-8F05-D676C02F08F2}" presName="right_12_2" presStyleLbl="node1" presStyleIdx="1" presStyleCnt="3" custScaleX="198360" custScaleY="108119" custLinFactNeighborX="17492" custLinFactNeighborY="-4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BA154-87DB-4382-8D22-6F1E85372F2A}" type="pres">
      <dgm:prSet presAssocID="{D76F3A8E-FB98-4798-8F05-D676C02F08F2}" presName="left_12_1" presStyleLbl="node1" presStyleIdx="2" presStyleCnt="3" custLinFactNeighborX="-13967" custLinFactNeighborY="-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67EA9-ACC7-4738-84C4-42F3945E3A46}" srcId="{46EE77DB-E2C4-419B-B0A7-564C7D17A1F7}" destId="{2185C912-E794-44B1-82AD-20B0550AD0F5}" srcOrd="1" destOrd="0" parTransId="{669895F9-AB85-42E0-9039-04F09922F345}" sibTransId="{EB98A71C-4D82-4ACD-ABB2-7B2FF2B6722F}"/>
    <dgm:cxn modelId="{CCD71D67-F629-4F50-ADA7-81AA51DD1F22}" srcId="{B3953F99-8971-4E94-8BD8-B9BD015E313B}" destId="{C327FE47-A659-41BA-8365-CC71AC02F7DC}" srcOrd="0" destOrd="0" parTransId="{E164F216-7AD9-4784-8796-D2C58B205455}" sibTransId="{C5116C91-A1CF-4F1E-93C4-600B377AC0F9}"/>
    <dgm:cxn modelId="{C4B242B2-5A11-4162-AFAA-F1CA0351B741}" srcId="{D76F3A8E-FB98-4798-8F05-D676C02F08F2}" destId="{46EE77DB-E2C4-419B-B0A7-564C7D17A1F7}" srcOrd="1" destOrd="0" parTransId="{DE785520-7399-4E68-A685-27DA11EEC9BE}" sibTransId="{1AEF9090-598F-4565-B59D-B0F61472D457}"/>
    <dgm:cxn modelId="{73570F33-7DB0-4B61-AD05-97F5E5363D6B}" type="presOf" srcId="{89644CCE-8DF0-4849-BFD5-7445B6297CFC}" destId="{93480E04-B63D-49CF-A242-9A5F3C9C5CA9}" srcOrd="0" destOrd="0" presId="urn:microsoft.com/office/officeart/2005/8/layout/balance1"/>
    <dgm:cxn modelId="{FFBD35F4-99C0-4704-8E93-4E03A2700027}" srcId="{46EE77DB-E2C4-419B-B0A7-564C7D17A1F7}" destId="{89644CCE-8DF0-4849-BFD5-7445B6297CFC}" srcOrd="0" destOrd="0" parTransId="{FDD1C55B-1A28-4DAF-B351-AC34927E462C}" sibTransId="{1A80EE6D-E1A6-4F25-B622-F2592613935E}"/>
    <dgm:cxn modelId="{0646AFE2-3400-4BF7-A442-0CAB1DAEA82F}" type="presOf" srcId="{2185C912-E794-44B1-82AD-20B0550AD0F5}" destId="{158EE521-D3D2-4AE7-9F8E-974540A6606A}" srcOrd="0" destOrd="0" presId="urn:microsoft.com/office/officeart/2005/8/layout/balance1"/>
    <dgm:cxn modelId="{1BC38C53-3CD0-4E27-A5DC-F114862D9582}" type="presOf" srcId="{D76F3A8E-FB98-4798-8F05-D676C02F08F2}" destId="{405AFB42-178B-4816-8288-599A1203E74B}" srcOrd="0" destOrd="0" presId="urn:microsoft.com/office/officeart/2005/8/layout/balance1"/>
    <dgm:cxn modelId="{30E9F9BF-EF8F-4D82-A85A-46420D745CBD}" type="presOf" srcId="{46EE77DB-E2C4-419B-B0A7-564C7D17A1F7}" destId="{41EA24E6-80C4-4A88-AB90-5766B7C55270}" srcOrd="0" destOrd="0" presId="urn:microsoft.com/office/officeart/2005/8/layout/balance1"/>
    <dgm:cxn modelId="{DD9CBF32-9366-4DB2-ABEC-6325A5CFFFDA}" type="presOf" srcId="{B3953F99-8971-4E94-8BD8-B9BD015E313B}" destId="{887D1546-E012-4619-B18F-DFF1E6361075}" srcOrd="0" destOrd="0" presId="urn:microsoft.com/office/officeart/2005/8/layout/balance1"/>
    <dgm:cxn modelId="{0B10DF49-2343-4B7B-9ED9-99D9A88418EE}" srcId="{D76F3A8E-FB98-4798-8F05-D676C02F08F2}" destId="{B3953F99-8971-4E94-8BD8-B9BD015E313B}" srcOrd="0" destOrd="0" parTransId="{FB9A27DC-BAB5-46F8-AE2D-59C8F931A5BD}" sibTransId="{6A21C89A-FFB9-42A8-B421-3A88442F89CE}"/>
    <dgm:cxn modelId="{C5E66CB6-E2B4-4F73-BC33-A66A8DDB6A64}" type="presOf" srcId="{C327FE47-A659-41BA-8365-CC71AC02F7DC}" destId="{9CDBA154-87DB-4382-8D22-6F1E85372F2A}" srcOrd="0" destOrd="0" presId="urn:microsoft.com/office/officeart/2005/8/layout/balance1"/>
    <dgm:cxn modelId="{964BD6BE-6A51-435C-9563-F4023150BFF8}" type="presParOf" srcId="{405AFB42-178B-4816-8288-599A1203E74B}" destId="{1D1B8E2A-E6A9-49F8-AF14-804DBADCCF08}" srcOrd="0" destOrd="0" presId="urn:microsoft.com/office/officeart/2005/8/layout/balance1"/>
    <dgm:cxn modelId="{DFC8F9F6-5CD3-4CB4-AF75-1B57EF2C1ABF}" type="presParOf" srcId="{405AFB42-178B-4816-8288-599A1203E74B}" destId="{3C70B7D0-135B-4F77-919F-A85C7845E112}" srcOrd="1" destOrd="0" presId="urn:microsoft.com/office/officeart/2005/8/layout/balance1"/>
    <dgm:cxn modelId="{878E25E4-7A0E-421D-8252-D103B51B9EF6}" type="presParOf" srcId="{3C70B7D0-135B-4F77-919F-A85C7845E112}" destId="{887D1546-E012-4619-B18F-DFF1E6361075}" srcOrd="0" destOrd="0" presId="urn:microsoft.com/office/officeart/2005/8/layout/balance1"/>
    <dgm:cxn modelId="{D3D8E8D6-630A-4853-8C91-4ED885C0DDDB}" type="presParOf" srcId="{3C70B7D0-135B-4F77-919F-A85C7845E112}" destId="{41EA24E6-80C4-4A88-AB90-5766B7C55270}" srcOrd="1" destOrd="0" presId="urn:microsoft.com/office/officeart/2005/8/layout/balance1"/>
    <dgm:cxn modelId="{6933BD72-C5CA-4A53-84DD-D10C26720C4F}" type="presParOf" srcId="{405AFB42-178B-4816-8288-599A1203E74B}" destId="{41C0A21C-4AF3-49C5-99F6-2C896A8BAE7F}" srcOrd="2" destOrd="0" presId="urn:microsoft.com/office/officeart/2005/8/layout/balance1"/>
    <dgm:cxn modelId="{21F06960-F374-406C-BD92-A933DF6DFAAE}" type="presParOf" srcId="{41C0A21C-4AF3-49C5-99F6-2C896A8BAE7F}" destId="{B10F9275-5A3B-41DB-A9E9-4AE971412FDE}" srcOrd="0" destOrd="0" presId="urn:microsoft.com/office/officeart/2005/8/layout/balance1"/>
    <dgm:cxn modelId="{DB8FD5FD-DE2B-480E-81FE-9C1E2A37E8F7}" type="presParOf" srcId="{41C0A21C-4AF3-49C5-99F6-2C896A8BAE7F}" destId="{CCFA5AA1-4F12-4BB2-89A2-2B0D0C00D396}" srcOrd="1" destOrd="0" presId="urn:microsoft.com/office/officeart/2005/8/layout/balance1"/>
    <dgm:cxn modelId="{488E44B4-7191-4794-A203-43348F0E1225}" type="presParOf" srcId="{41C0A21C-4AF3-49C5-99F6-2C896A8BAE7F}" destId="{AA996EB3-E82B-4109-B062-2C4DB1EB9D5E}" srcOrd="2" destOrd="0" presId="urn:microsoft.com/office/officeart/2005/8/layout/balance1"/>
    <dgm:cxn modelId="{6BCDC9F3-F305-4B00-8D28-54C71C909342}" type="presParOf" srcId="{41C0A21C-4AF3-49C5-99F6-2C896A8BAE7F}" destId="{93480E04-B63D-49CF-A242-9A5F3C9C5CA9}" srcOrd="3" destOrd="0" presId="urn:microsoft.com/office/officeart/2005/8/layout/balance1"/>
    <dgm:cxn modelId="{4F0CC04D-A773-4D66-A82F-7488771F1B34}" type="presParOf" srcId="{41C0A21C-4AF3-49C5-99F6-2C896A8BAE7F}" destId="{158EE521-D3D2-4AE7-9F8E-974540A6606A}" srcOrd="4" destOrd="0" presId="urn:microsoft.com/office/officeart/2005/8/layout/balance1"/>
    <dgm:cxn modelId="{717201E7-9BB9-44DF-B607-DC1E0000D2FF}" type="presParOf" srcId="{41C0A21C-4AF3-49C5-99F6-2C896A8BAE7F}" destId="{9CDBA154-87DB-4382-8D22-6F1E85372F2A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0DD61C-CF08-440C-997F-EBFF94E917D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7A60B46-A600-4DE8-A10D-623BAD145F4B}">
      <dgm:prSet phldrT="[Текст]" custT="1"/>
      <dgm:spPr/>
      <dgm:t>
        <a:bodyPr/>
        <a:lstStyle/>
        <a:p>
          <a:pPr algn="ctr"/>
          <a:r>
            <a:rPr lang="ru-RU" sz="2400" dirty="0" smtClean="0">
              <a:latin typeface="Noteworthy" pitchFamily="50" charset="0"/>
            </a:rPr>
            <a:t>Собственное производство </a:t>
          </a:r>
          <a:r>
            <a:rPr lang="ru-RU" sz="2400" dirty="0" err="1" smtClean="0">
              <a:solidFill>
                <a:srgbClr val="FF5050"/>
              </a:solidFill>
              <a:latin typeface="Noteworthy" pitchFamily="50" charset="0"/>
            </a:rPr>
            <a:t>НЕ</a:t>
          </a:r>
          <a:r>
            <a:rPr lang="ru-RU" sz="2400" dirty="0" err="1" smtClean="0">
              <a:latin typeface="Noteworthy" pitchFamily="50" charset="0"/>
            </a:rPr>
            <a:t>медицинского</a:t>
          </a:r>
          <a:r>
            <a:rPr lang="ru-RU" sz="2400" dirty="0" smtClean="0">
              <a:latin typeface="Noteworthy" pitchFamily="50" charset="0"/>
            </a:rPr>
            <a:t> оборудования</a:t>
          </a:r>
          <a:endParaRPr lang="ru-RU" sz="2400" dirty="0">
            <a:latin typeface="Noteworthy" pitchFamily="50" charset="0"/>
          </a:endParaRPr>
        </a:p>
      </dgm:t>
    </dgm:pt>
    <dgm:pt modelId="{49F6F2A2-53C7-4F1C-92BD-D482F741301A}" type="parTrans" cxnId="{FF9CADAB-EC59-4898-AA9B-747B7604CD69}">
      <dgm:prSet/>
      <dgm:spPr/>
      <dgm:t>
        <a:bodyPr/>
        <a:lstStyle/>
        <a:p>
          <a:endParaRPr lang="ru-RU"/>
        </a:p>
      </dgm:t>
    </dgm:pt>
    <dgm:pt modelId="{95377D30-9934-49AD-AFA8-A2C17435F3B1}" type="sibTrans" cxnId="{FF9CADAB-EC59-4898-AA9B-747B7604CD69}">
      <dgm:prSet/>
      <dgm:spPr/>
      <dgm:t>
        <a:bodyPr/>
        <a:lstStyle/>
        <a:p>
          <a:endParaRPr lang="ru-RU"/>
        </a:p>
      </dgm:t>
    </dgm:pt>
    <dgm:pt modelId="{EA0B06FE-0E7D-459C-903F-C12AEFF9BE19}">
      <dgm:prSet phldrT="[Текст]" custT="1"/>
      <dgm:spPr/>
      <dgm:t>
        <a:bodyPr/>
        <a:lstStyle/>
        <a:p>
          <a:pPr algn="ctr"/>
          <a:r>
            <a:rPr lang="ru-RU" sz="2400" dirty="0" smtClean="0">
              <a:latin typeface="Noteworthy" pitchFamily="50" charset="0"/>
            </a:rPr>
            <a:t>Развитие </a:t>
          </a:r>
          <a:r>
            <a:rPr lang="ru-RU" sz="2400" dirty="0" err="1" smtClean="0">
              <a:latin typeface="Noteworthy" pitchFamily="50" charset="0"/>
            </a:rPr>
            <a:t>франчайзинговой</a:t>
          </a:r>
          <a:r>
            <a:rPr lang="ru-RU" sz="2400" dirty="0" smtClean="0">
              <a:latin typeface="Noteworthy" pitchFamily="50" charset="0"/>
            </a:rPr>
            <a:t> сети</a:t>
          </a:r>
          <a:endParaRPr lang="ru-RU" sz="2400" dirty="0">
            <a:latin typeface="Noteworthy" pitchFamily="50" charset="0"/>
          </a:endParaRPr>
        </a:p>
      </dgm:t>
    </dgm:pt>
    <dgm:pt modelId="{750E8CA2-7A6D-43A4-9827-333A0217AE47}" type="parTrans" cxnId="{160A8AEE-D287-4920-B865-E18CC17C7D30}">
      <dgm:prSet/>
      <dgm:spPr/>
      <dgm:t>
        <a:bodyPr/>
        <a:lstStyle/>
        <a:p>
          <a:endParaRPr lang="ru-RU"/>
        </a:p>
      </dgm:t>
    </dgm:pt>
    <dgm:pt modelId="{9C962CA5-5C1E-4B30-99A2-96D7E4CBD90C}" type="sibTrans" cxnId="{160A8AEE-D287-4920-B865-E18CC17C7D30}">
      <dgm:prSet/>
      <dgm:spPr/>
      <dgm:t>
        <a:bodyPr/>
        <a:lstStyle/>
        <a:p>
          <a:endParaRPr lang="ru-RU"/>
        </a:p>
      </dgm:t>
    </dgm:pt>
    <dgm:pt modelId="{4A3ADA85-8145-4C43-9741-F6CE6CD7615F}">
      <dgm:prSet phldrT="[Текст]" custT="1"/>
      <dgm:spPr/>
      <dgm:t>
        <a:bodyPr/>
        <a:lstStyle/>
        <a:p>
          <a:pPr algn="ctr"/>
          <a:r>
            <a:rPr lang="ru-RU" sz="3200" dirty="0" smtClean="0">
              <a:solidFill>
                <a:srgbClr val="FF5050"/>
              </a:solidFill>
              <a:latin typeface="Noteworthy" pitchFamily="50" charset="0"/>
            </a:rPr>
            <a:t>ЦЕЛЬ</a:t>
          </a:r>
        </a:p>
        <a:p>
          <a:pPr algn="ctr"/>
          <a:r>
            <a:rPr lang="ru-RU" sz="2400" dirty="0" smtClean="0">
              <a:latin typeface="Noteworthy" pitchFamily="50" charset="0"/>
            </a:rPr>
            <a:t> - адаптировать Соляные пещеры </a:t>
          </a:r>
          <a:r>
            <a:rPr lang="ru-RU" sz="2400" smtClean="0">
              <a:latin typeface="Noteworthy" pitchFamily="50" charset="0"/>
            </a:rPr>
            <a:t>под </a:t>
          </a:r>
          <a:r>
            <a:rPr lang="ru-RU" sz="2400" smtClean="0">
              <a:solidFill>
                <a:srgbClr val="15AAB0"/>
              </a:solidFill>
              <a:latin typeface="Noteworthy" pitchFamily="50" charset="0"/>
            </a:rPr>
            <a:t>Здоровый </a:t>
          </a:r>
          <a:r>
            <a:rPr lang="ru-RU" sz="2400" dirty="0" smtClean="0">
              <a:solidFill>
                <a:srgbClr val="15AAB0"/>
              </a:solidFill>
              <a:latin typeface="Noteworthy" pitchFamily="50" charset="0"/>
            </a:rPr>
            <a:t>образ жизни</a:t>
          </a:r>
          <a:endParaRPr lang="ru-RU" sz="2400" dirty="0">
            <a:solidFill>
              <a:srgbClr val="15AAB0"/>
            </a:solidFill>
            <a:latin typeface="Noteworthy" pitchFamily="50" charset="0"/>
          </a:endParaRPr>
        </a:p>
      </dgm:t>
    </dgm:pt>
    <dgm:pt modelId="{8926C527-9425-4DFC-8FB8-D234A4616F2B}" type="parTrans" cxnId="{F9C849ED-9DFF-4CF5-AD5D-1C2D1C3A6755}">
      <dgm:prSet/>
      <dgm:spPr/>
      <dgm:t>
        <a:bodyPr/>
        <a:lstStyle/>
        <a:p>
          <a:endParaRPr lang="ru-RU"/>
        </a:p>
      </dgm:t>
    </dgm:pt>
    <dgm:pt modelId="{B47B15F2-2D98-4705-903F-2E7648521B3B}" type="sibTrans" cxnId="{F9C849ED-9DFF-4CF5-AD5D-1C2D1C3A6755}">
      <dgm:prSet/>
      <dgm:spPr/>
      <dgm:t>
        <a:bodyPr/>
        <a:lstStyle/>
        <a:p>
          <a:endParaRPr lang="ru-RU"/>
        </a:p>
      </dgm:t>
    </dgm:pt>
    <dgm:pt modelId="{D00F6274-2484-4BAB-9C5B-CB4F3E972EA0}" type="pres">
      <dgm:prSet presAssocID="{3B0DD61C-CF08-440C-997F-EBFF94E917DB}" presName="arrowDiagram" presStyleCnt="0">
        <dgm:presLayoutVars>
          <dgm:chMax val="5"/>
          <dgm:dir/>
          <dgm:resizeHandles val="exact"/>
        </dgm:presLayoutVars>
      </dgm:prSet>
      <dgm:spPr/>
    </dgm:pt>
    <dgm:pt modelId="{49CFFD40-26BF-4AEE-82A9-82DEAF55659A}" type="pres">
      <dgm:prSet presAssocID="{3B0DD61C-CF08-440C-997F-EBFF94E917DB}" presName="arrow" presStyleLbl="bgShp" presStyleIdx="0" presStyleCnt="1"/>
      <dgm:spPr>
        <a:solidFill>
          <a:srgbClr val="5A5A5A"/>
        </a:solidFill>
      </dgm:spPr>
    </dgm:pt>
    <dgm:pt modelId="{03754A5E-D9BE-4D04-B69E-78BEBADE773A}" type="pres">
      <dgm:prSet presAssocID="{3B0DD61C-CF08-440C-997F-EBFF94E917DB}" presName="arrowDiagram3" presStyleCnt="0"/>
      <dgm:spPr/>
    </dgm:pt>
    <dgm:pt modelId="{31128C52-B2C6-4555-ADFF-6BC7C28CB310}" type="pres">
      <dgm:prSet presAssocID="{27A60B46-A600-4DE8-A10D-623BAD145F4B}" presName="bullet3a" presStyleLbl="node1" presStyleIdx="0" presStyleCnt="3" custScaleX="140467" custScaleY="156147" custLinFactX="93981" custLinFactY="-67224" custLinFactNeighborX="100000" custLinFactNeighborY="-100000"/>
      <dgm:spPr>
        <a:solidFill>
          <a:srgbClr val="65E7ED"/>
        </a:solidFill>
        <a:ln>
          <a:solidFill>
            <a:srgbClr val="65E7ED"/>
          </a:solidFill>
        </a:ln>
      </dgm:spPr>
    </dgm:pt>
    <dgm:pt modelId="{B015732E-AE31-4375-B64C-0F4F03B7960B}" type="pres">
      <dgm:prSet presAssocID="{27A60B46-A600-4DE8-A10D-623BAD145F4B}" presName="textBox3a" presStyleLbl="revTx" presStyleIdx="0" presStyleCnt="3" custScaleX="143282" custLinFactNeighborX="16387" custLinFactNeighborY="23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C5BE4-3419-4A45-B636-329F51707C03}" type="pres">
      <dgm:prSet presAssocID="{EA0B06FE-0E7D-459C-903F-C12AEFF9BE19}" presName="bullet3b" presStyleLbl="node1" presStyleIdx="1" presStyleCnt="3" custScaleX="196023" custScaleY="174005" custLinFactX="85060" custLinFactNeighborX="100000" custLinFactNeighborY="-85754"/>
      <dgm:spPr>
        <a:solidFill>
          <a:srgbClr val="65E7ED"/>
        </a:solidFill>
        <a:ln>
          <a:solidFill>
            <a:srgbClr val="65E7ED"/>
          </a:solidFill>
        </a:ln>
      </dgm:spPr>
    </dgm:pt>
    <dgm:pt modelId="{3E11A3C5-4E42-4383-9459-6D34E1D9605A}" type="pres">
      <dgm:prSet presAssocID="{EA0B06FE-0E7D-459C-903F-C12AEFF9BE19}" presName="textBox3b" presStyleLbl="revTx" presStyleIdx="1" presStyleCnt="3" custScaleX="143403" custScaleY="58292" custLinFactNeighborX="28299" custLinFactNeighborY="-10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1EA0E-BD3F-47A2-BA79-0A8482C01369}" type="pres">
      <dgm:prSet presAssocID="{4A3ADA85-8145-4C43-9741-F6CE6CD7615F}" presName="bullet3c" presStyleLbl="node1" presStyleIdx="2" presStyleCnt="3" custScaleX="173244" custScaleY="173494" custLinFactX="100000" custLinFactNeighborX="114047" custLinFactNeighborY="-53512"/>
      <dgm:spPr>
        <a:solidFill>
          <a:srgbClr val="65E7ED"/>
        </a:solidFill>
        <a:ln>
          <a:solidFill>
            <a:srgbClr val="65E7ED"/>
          </a:solidFill>
        </a:ln>
      </dgm:spPr>
    </dgm:pt>
    <dgm:pt modelId="{C20EB4A2-1400-4447-9A5A-26B341DC1438}" type="pres">
      <dgm:prSet presAssocID="{4A3ADA85-8145-4C43-9741-F6CE6CD7615F}" presName="textBox3c" presStyleLbl="revTx" presStyleIdx="2" presStyleCnt="3" custScaleX="136168" custScaleY="57974" custLinFactNeighborX="42482" custLinFactNeighborY="9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9CADAB-EC59-4898-AA9B-747B7604CD69}" srcId="{3B0DD61C-CF08-440C-997F-EBFF94E917DB}" destId="{27A60B46-A600-4DE8-A10D-623BAD145F4B}" srcOrd="0" destOrd="0" parTransId="{49F6F2A2-53C7-4F1C-92BD-D482F741301A}" sibTransId="{95377D30-9934-49AD-AFA8-A2C17435F3B1}"/>
    <dgm:cxn modelId="{F9C849ED-9DFF-4CF5-AD5D-1C2D1C3A6755}" srcId="{3B0DD61C-CF08-440C-997F-EBFF94E917DB}" destId="{4A3ADA85-8145-4C43-9741-F6CE6CD7615F}" srcOrd="2" destOrd="0" parTransId="{8926C527-9425-4DFC-8FB8-D234A4616F2B}" sibTransId="{B47B15F2-2D98-4705-903F-2E7648521B3B}"/>
    <dgm:cxn modelId="{4E35274E-61C7-4623-91AB-2388CC89B7D6}" type="presOf" srcId="{27A60B46-A600-4DE8-A10D-623BAD145F4B}" destId="{B015732E-AE31-4375-B64C-0F4F03B7960B}" srcOrd="0" destOrd="0" presId="urn:microsoft.com/office/officeart/2005/8/layout/arrow2"/>
    <dgm:cxn modelId="{0E163037-C8E4-487C-B53B-EC042F364F92}" type="presOf" srcId="{3B0DD61C-CF08-440C-997F-EBFF94E917DB}" destId="{D00F6274-2484-4BAB-9C5B-CB4F3E972EA0}" srcOrd="0" destOrd="0" presId="urn:microsoft.com/office/officeart/2005/8/layout/arrow2"/>
    <dgm:cxn modelId="{7377412D-9053-4F89-B01E-C9B9F45C420F}" type="presOf" srcId="{4A3ADA85-8145-4C43-9741-F6CE6CD7615F}" destId="{C20EB4A2-1400-4447-9A5A-26B341DC1438}" srcOrd="0" destOrd="0" presId="urn:microsoft.com/office/officeart/2005/8/layout/arrow2"/>
    <dgm:cxn modelId="{ED163EA4-D866-4F79-9253-DEDAFBA8997F}" type="presOf" srcId="{EA0B06FE-0E7D-459C-903F-C12AEFF9BE19}" destId="{3E11A3C5-4E42-4383-9459-6D34E1D9605A}" srcOrd="0" destOrd="0" presId="urn:microsoft.com/office/officeart/2005/8/layout/arrow2"/>
    <dgm:cxn modelId="{160A8AEE-D287-4920-B865-E18CC17C7D30}" srcId="{3B0DD61C-CF08-440C-997F-EBFF94E917DB}" destId="{EA0B06FE-0E7D-459C-903F-C12AEFF9BE19}" srcOrd="1" destOrd="0" parTransId="{750E8CA2-7A6D-43A4-9827-333A0217AE47}" sibTransId="{9C962CA5-5C1E-4B30-99A2-96D7E4CBD90C}"/>
    <dgm:cxn modelId="{BED7DF46-D27D-4F4B-A538-485C17F8DDB9}" type="presParOf" srcId="{D00F6274-2484-4BAB-9C5B-CB4F3E972EA0}" destId="{49CFFD40-26BF-4AEE-82A9-82DEAF55659A}" srcOrd="0" destOrd="0" presId="urn:microsoft.com/office/officeart/2005/8/layout/arrow2"/>
    <dgm:cxn modelId="{DA47C246-EC34-4502-8800-5D0F892625C8}" type="presParOf" srcId="{D00F6274-2484-4BAB-9C5B-CB4F3E972EA0}" destId="{03754A5E-D9BE-4D04-B69E-78BEBADE773A}" srcOrd="1" destOrd="0" presId="urn:microsoft.com/office/officeart/2005/8/layout/arrow2"/>
    <dgm:cxn modelId="{92EF8FE0-1C07-4748-BF32-D0D7693E162B}" type="presParOf" srcId="{03754A5E-D9BE-4D04-B69E-78BEBADE773A}" destId="{31128C52-B2C6-4555-ADFF-6BC7C28CB310}" srcOrd="0" destOrd="0" presId="urn:microsoft.com/office/officeart/2005/8/layout/arrow2"/>
    <dgm:cxn modelId="{6924F8A5-719A-45FD-9ACF-46E026274DC6}" type="presParOf" srcId="{03754A5E-D9BE-4D04-B69E-78BEBADE773A}" destId="{B015732E-AE31-4375-B64C-0F4F03B7960B}" srcOrd="1" destOrd="0" presId="urn:microsoft.com/office/officeart/2005/8/layout/arrow2"/>
    <dgm:cxn modelId="{131DDF17-E8CF-4F67-B78B-CB05AF18EEFD}" type="presParOf" srcId="{03754A5E-D9BE-4D04-B69E-78BEBADE773A}" destId="{EB7C5BE4-3419-4A45-B636-329F51707C03}" srcOrd="2" destOrd="0" presId="urn:microsoft.com/office/officeart/2005/8/layout/arrow2"/>
    <dgm:cxn modelId="{021BE116-6736-4008-893D-1FD5056FAA73}" type="presParOf" srcId="{03754A5E-D9BE-4D04-B69E-78BEBADE773A}" destId="{3E11A3C5-4E42-4383-9459-6D34E1D9605A}" srcOrd="3" destOrd="0" presId="urn:microsoft.com/office/officeart/2005/8/layout/arrow2"/>
    <dgm:cxn modelId="{7209927D-182C-4357-B836-DCCBCC1EBDCE}" type="presParOf" srcId="{03754A5E-D9BE-4D04-B69E-78BEBADE773A}" destId="{8D51EA0E-BD3F-47A2-BA79-0A8482C01369}" srcOrd="4" destOrd="0" presId="urn:microsoft.com/office/officeart/2005/8/layout/arrow2"/>
    <dgm:cxn modelId="{F3BB7165-FD46-4DD0-BBC2-1FAC337E5972}" type="presParOf" srcId="{03754A5E-D9BE-4D04-B69E-78BEBADE773A}" destId="{C20EB4A2-1400-4447-9A5A-26B341DC143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3312-6205-4A23-B6A0-4B196E163951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A60B-82EE-44AF-9A71-AD91F9C2B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249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3312-6205-4A23-B6A0-4B196E163951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A60B-82EE-44AF-9A71-AD91F9C2B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53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3312-6205-4A23-B6A0-4B196E163951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A60B-82EE-44AF-9A71-AD91F9C2B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3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3312-6205-4A23-B6A0-4B196E163951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A60B-82EE-44AF-9A71-AD91F9C2B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88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3312-6205-4A23-B6A0-4B196E163951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A60B-82EE-44AF-9A71-AD91F9C2B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37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3312-6205-4A23-B6A0-4B196E163951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A60B-82EE-44AF-9A71-AD91F9C2B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6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3312-6205-4A23-B6A0-4B196E163951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A60B-82EE-44AF-9A71-AD91F9C2B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23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3312-6205-4A23-B6A0-4B196E163951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A60B-82EE-44AF-9A71-AD91F9C2B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584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3312-6205-4A23-B6A0-4B196E163951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A60B-82EE-44AF-9A71-AD91F9C2B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88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3312-6205-4A23-B6A0-4B196E163951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A60B-82EE-44AF-9A71-AD91F9C2B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641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3312-6205-4A23-B6A0-4B196E163951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A60B-82EE-44AF-9A71-AD91F9C2B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57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C3312-6205-4A23-B6A0-4B196E163951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EA60B-82EE-44AF-9A71-AD91F9C2B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28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908720"/>
            <a:ext cx="4752528" cy="47525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72819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15AAB0"/>
                </a:solidFill>
                <a:latin typeface="Noteworthy" pitchFamily="50" charset="0"/>
              </a:rPr>
              <a:t>Соляные пещеры</a:t>
            </a:r>
            <a:br>
              <a:rPr lang="ru-RU" sz="4800" dirty="0" smtClean="0">
                <a:solidFill>
                  <a:srgbClr val="15AAB0"/>
                </a:solidFill>
                <a:latin typeface="Noteworthy" pitchFamily="50" charset="0"/>
              </a:rPr>
            </a:br>
            <a:r>
              <a:rPr lang="ru-RU" sz="2400" dirty="0" smtClean="0">
                <a:solidFill>
                  <a:srgbClr val="15AAB0"/>
                </a:solidFill>
                <a:latin typeface="Noteworthy" pitchFamily="50" charset="0"/>
              </a:rPr>
              <a:t>новый</a:t>
            </a:r>
            <a:r>
              <a:rPr lang="ru-RU" sz="2400" dirty="0" smtClean="0">
                <a:solidFill>
                  <a:srgbClr val="222222"/>
                </a:solidFill>
                <a:latin typeface="Noteworthy" pitchFamily="50" charset="0"/>
              </a:rPr>
              <a:t> </a:t>
            </a:r>
            <a:r>
              <a:rPr lang="ru-RU" sz="2400" dirty="0" smtClean="0">
                <a:solidFill>
                  <a:srgbClr val="5A5A5A"/>
                </a:solidFill>
                <a:latin typeface="Noteworthy" pitchFamily="50" charset="0"/>
              </a:rPr>
              <a:t>формат здоровья</a:t>
            </a:r>
            <a:r>
              <a:rPr lang="ru-RU" sz="4800" dirty="0" smtClean="0">
                <a:solidFill>
                  <a:srgbClr val="5A5A5A"/>
                </a:solidFill>
                <a:latin typeface="Noteworthy" pitchFamily="50" charset="0"/>
              </a:rPr>
              <a:t/>
            </a:r>
            <a:br>
              <a:rPr lang="ru-RU" sz="4800" dirty="0" smtClean="0">
                <a:solidFill>
                  <a:srgbClr val="5A5A5A"/>
                </a:solidFill>
                <a:latin typeface="Noteworthy" pitchFamily="50" charset="0"/>
              </a:rPr>
            </a:br>
            <a:endParaRPr lang="ru-RU" sz="4800" dirty="0">
              <a:solidFill>
                <a:srgbClr val="15AAB0"/>
              </a:solidFill>
              <a:latin typeface="Noteworthy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941168"/>
            <a:ext cx="7632848" cy="1656184"/>
          </a:xfrm>
        </p:spPr>
        <p:txBody>
          <a:bodyPr>
            <a:normAutofit fontScale="92500" lnSpcReduction="20000"/>
          </a:bodyPr>
          <a:lstStyle/>
          <a:p>
            <a:endParaRPr lang="ru-RU" sz="3000" dirty="0" smtClean="0">
              <a:solidFill>
                <a:srgbClr val="5A5A5A"/>
              </a:solidFill>
              <a:latin typeface="Noteworthy" pitchFamily="50" charset="0"/>
            </a:endParaRPr>
          </a:p>
          <a:p>
            <a:r>
              <a:rPr lang="ru-RU" sz="5400" dirty="0" smtClean="0">
                <a:solidFill>
                  <a:srgbClr val="5A5A5A"/>
                </a:solidFill>
                <a:latin typeface="Noteworthy" pitchFamily="50" charset="0"/>
              </a:rPr>
              <a:t>Презентация франшизы</a:t>
            </a:r>
          </a:p>
          <a:p>
            <a:r>
              <a:rPr lang="ru-RU" sz="2400" dirty="0" smtClean="0">
                <a:solidFill>
                  <a:srgbClr val="5A5A5A"/>
                </a:solidFill>
                <a:latin typeface="Noteworthy" pitchFamily="50" charset="0"/>
              </a:rPr>
              <a:t>2015 </a:t>
            </a:r>
            <a:r>
              <a:rPr lang="ru-RU" sz="2400" dirty="0" smtClean="0">
                <a:solidFill>
                  <a:srgbClr val="15AAB0"/>
                </a:solidFill>
                <a:latin typeface="Noteworthy" pitchFamily="50" charset="0"/>
              </a:rPr>
              <a:t>год</a:t>
            </a:r>
            <a:endParaRPr lang="ru-RU" sz="2400" dirty="0">
              <a:solidFill>
                <a:srgbClr val="15AAB0"/>
              </a:solidFill>
              <a:latin typeface="Noteworthy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3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63"/>
    </mc:Choice>
    <mc:Fallback xmlns="">
      <p:transition spd="slow" advTm="1086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9708" y="188641"/>
            <a:ext cx="7772400" cy="7920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15AAB0"/>
                </a:solidFill>
                <a:latin typeface="Noteworthy" pitchFamily="50" charset="0"/>
              </a:rPr>
              <a:t>Преимущества работы с «</a:t>
            </a:r>
            <a:r>
              <a:rPr lang="ru-RU" sz="2800" dirty="0" err="1" smtClean="0">
                <a:solidFill>
                  <a:srgbClr val="15AAB0"/>
                </a:solidFill>
                <a:latin typeface="Noteworthy" pitchFamily="50" charset="0"/>
              </a:rPr>
              <a:t>ГалоФорт</a:t>
            </a:r>
            <a:r>
              <a:rPr lang="ru-RU" sz="2800" dirty="0" smtClean="0">
                <a:solidFill>
                  <a:srgbClr val="15AAB0"/>
                </a:solidFill>
                <a:latin typeface="Noteworthy" pitchFamily="50" charset="0"/>
              </a:rPr>
              <a:t>»:</a:t>
            </a:r>
            <a:endParaRPr lang="ru-RU" sz="2800" dirty="0">
              <a:solidFill>
                <a:srgbClr val="15AAB0"/>
              </a:solidFill>
              <a:latin typeface="Noteworthy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930" y="1052736"/>
            <a:ext cx="992584" cy="1368152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5050"/>
                </a:solidFill>
                <a:latin typeface="CentSchbkCyrill BT" panose="02040603050705020303" pitchFamily="18" charset="-52"/>
                <a:cs typeface="Times New Roman" panose="02020603050405020304" pitchFamily="18" charset="0"/>
              </a:rPr>
              <a:t>5</a:t>
            </a:r>
            <a:endParaRPr lang="ru-RU" sz="7200" dirty="0" smtClean="0">
              <a:solidFill>
                <a:srgbClr val="222222"/>
              </a:solidFill>
              <a:latin typeface="Noteworthy" pitchFamily="50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447836" y="2790670"/>
            <a:ext cx="459864" cy="1368566"/>
          </a:xfrm>
          <a:prstGeom prst="downArrow">
            <a:avLst/>
          </a:prstGeom>
          <a:solidFill>
            <a:srgbClr val="15A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57928" y="4437112"/>
            <a:ext cx="28396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7C80"/>
                </a:solidFill>
                <a:latin typeface="Noteworthy" pitchFamily="50" charset="0"/>
              </a:rPr>
              <a:t>Бесплатное предоставление   оборудования </a:t>
            </a:r>
            <a:endParaRPr lang="ru-RU" sz="2800" dirty="0" smtClean="0">
              <a:solidFill>
                <a:srgbClr val="FF7C80"/>
              </a:solidFill>
              <a:latin typeface="Noteworthy" pitchFamily="50" charset="0"/>
            </a:endParaRPr>
          </a:p>
          <a:p>
            <a:pPr algn="ctr"/>
            <a:r>
              <a:rPr lang="ru-RU" sz="2400" dirty="0" smtClean="0">
                <a:latin typeface="Noteworthy" pitchFamily="50" charset="0"/>
              </a:rPr>
              <a:t>на </a:t>
            </a:r>
            <a:r>
              <a:rPr lang="ru-RU" sz="2400" dirty="0">
                <a:latin typeface="Noteworthy" pitchFamily="50" charset="0"/>
              </a:rPr>
              <a:t>период партнерства</a:t>
            </a:r>
          </a:p>
        </p:txBody>
      </p:sp>
      <p:sp>
        <p:nvSpPr>
          <p:cNvPr id="6" name="Стрелка вниз 5"/>
          <p:cNvSpPr/>
          <p:nvPr/>
        </p:nvSpPr>
        <p:spPr>
          <a:xfrm rot="1158007">
            <a:off x="1351003" y="2640240"/>
            <a:ext cx="299281" cy="792088"/>
          </a:xfrm>
          <a:prstGeom prst="downArrow">
            <a:avLst/>
          </a:prstGeom>
          <a:solidFill>
            <a:srgbClr val="15A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25851" y="3501008"/>
            <a:ext cx="24482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7C80"/>
                </a:solidFill>
                <a:latin typeface="Noteworthy" pitchFamily="50" charset="0"/>
              </a:rPr>
              <a:t>Удобная цена</a:t>
            </a:r>
          </a:p>
          <a:p>
            <a:pPr algn="ctr"/>
            <a:r>
              <a:rPr lang="ru-RU" sz="2400" dirty="0" smtClean="0">
                <a:latin typeface="Noteworthy" pitchFamily="50" charset="0"/>
              </a:rPr>
              <a:t>на расходные материалы</a:t>
            </a:r>
            <a:endParaRPr lang="ru-RU" sz="2400" dirty="0">
              <a:latin typeface="Noteworthy" pitchFamily="50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20294118">
            <a:off x="7305796" y="2652653"/>
            <a:ext cx="315241" cy="792088"/>
          </a:xfrm>
          <a:prstGeom prst="downArrow">
            <a:avLst/>
          </a:prstGeom>
          <a:solidFill>
            <a:srgbClr val="15A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121688" y="3501008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7C80"/>
                </a:solidFill>
                <a:latin typeface="Noteworthy" pitchFamily="50" charset="0"/>
              </a:rPr>
              <a:t>Бесплатное</a:t>
            </a:r>
          </a:p>
          <a:p>
            <a:pPr algn="ctr"/>
            <a:r>
              <a:rPr lang="ru-RU" sz="2800" dirty="0">
                <a:solidFill>
                  <a:srgbClr val="FF7C80"/>
                </a:solidFill>
                <a:latin typeface="Noteworthy" pitchFamily="50" charset="0"/>
              </a:rPr>
              <a:t>о</a:t>
            </a:r>
            <a:r>
              <a:rPr lang="ru-RU" sz="2800" dirty="0" smtClean="0">
                <a:solidFill>
                  <a:srgbClr val="FF7C80"/>
                </a:solidFill>
                <a:latin typeface="Noteworthy" pitchFamily="50" charset="0"/>
              </a:rPr>
              <a:t>бслуживание</a:t>
            </a:r>
          </a:p>
          <a:p>
            <a:pPr algn="ctr"/>
            <a:r>
              <a:rPr lang="ru-RU" sz="2400" dirty="0" smtClean="0">
                <a:solidFill>
                  <a:srgbClr val="222222"/>
                </a:solidFill>
                <a:latin typeface="Noteworthy" pitchFamily="50" charset="0"/>
              </a:rPr>
              <a:t>оборудования</a:t>
            </a:r>
            <a:endParaRPr lang="ru-RU" sz="2400" dirty="0">
              <a:solidFill>
                <a:srgbClr val="222222"/>
              </a:solidFill>
              <a:latin typeface="Noteworthy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3928" y="1339612"/>
            <a:ext cx="5201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222222"/>
                </a:solidFill>
                <a:latin typeface="Noteworthy" pitchFamily="50" charset="0"/>
              </a:rPr>
              <a:t>собственное производство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43609" y="1339612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Noteworthy" pitchFamily="50" charset="0"/>
              </a:rPr>
              <a:t>л</a:t>
            </a:r>
            <a:r>
              <a:rPr lang="ru-RU" sz="3200" dirty="0" smtClean="0">
                <a:latin typeface="Noteworthy" pitchFamily="50" charset="0"/>
              </a:rPr>
              <a:t>ет работы  + </a:t>
            </a:r>
            <a:endParaRPr lang="ru-RU" sz="3200" dirty="0">
              <a:latin typeface="Noteworth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46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IA-CLUB.RU * Клуб владельцев корейских автомобилей * Просмотр темы - Алену Кляксу: С днем рождения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239" y="2521216"/>
            <a:ext cx="3102353" cy="310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9708" y="188641"/>
            <a:ext cx="7772400" cy="7920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15AAB0"/>
                </a:solidFill>
                <a:latin typeface="Noteworthy" pitchFamily="50" charset="0"/>
              </a:rPr>
              <a:t>Преимущества работы с «</a:t>
            </a:r>
            <a:r>
              <a:rPr lang="ru-RU" sz="2800" dirty="0" err="1" smtClean="0">
                <a:solidFill>
                  <a:srgbClr val="15AAB0"/>
                </a:solidFill>
                <a:latin typeface="Noteworthy" pitchFamily="50" charset="0"/>
              </a:rPr>
              <a:t>ГалоФорт</a:t>
            </a:r>
            <a:r>
              <a:rPr lang="ru-RU" sz="2800" dirty="0" smtClean="0">
                <a:solidFill>
                  <a:srgbClr val="15AAB0"/>
                </a:solidFill>
                <a:latin typeface="Noteworthy" pitchFamily="50" charset="0"/>
              </a:rPr>
              <a:t>»:</a:t>
            </a:r>
            <a:endParaRPr lang="ru-RU" sz="2800" dirty="0">
              <a:solidFill>
                <a:srgbClr val="15AAB0"/>
              </a:solidFill>
              <a:latin typeface="Noteworthy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930" y="1052736"/>
            <a:ext cx="992584" cy="1368152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5050"/>
                </a:solidFill>
                <a:latin typeface="CentSchbkCyrill BT" panose="02040603050705020303" pitchFamily="18" charset="-52"/>
                <a:cs typeface="Times New Roman" panose="02020603050405020304" pitchFamily="18" charset="0"/>
              </a:rPr>
              <a:t>5</a:t>
            </a:r>
            <a:endParaRPr lang="ru-RU" sz="7200" dirty="0" smtClean="0">
              <a:solidFill>
                <a:srgbClr val="222222"/>
              </a:solidFill>
              <a:latin typeface="Noteworthy" pitchFamily="50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217904" y="1924386"/>
            <a:ext cx="459864" cy="479320"/>
          </a:xfrm>
          <a:prstGeom prst="downArrow">
            <a:avLst/>
          </a:prstGeom>
          <a:solidFill>
            <a:srgbClr val="15A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98207" y="2546885"/>
            <a:ext cx="2839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FF7C80"/>
                </a:solidFill>
                <a:latin typeface="Noteworthy" pitchFamily="50" charset="0"/>
              </a:rPr>
              <a:t>62% </a:t>
            </a:r>
            <a:r>
              <a:rPr lang="ru-RU" sz="3200" dirty="0">
                <a:solidFill>
                  <a:srgbClr val="FF7C80"/>
                </a:solidFill>
                <a:latin typeface="Noteworthy" pitchFamily="50" charset="0"/>
              </a:rPr>
              <a:t>дохода</a:t>
            </a:r>
          </a:p>
          <a:p>
            <a:pPr algn="ctr"/>
            <a:r>
              <a:rPr lang="ru-RU" sz="2400" dirty="0">
                <a:latin typeface="Noteworthy" pitchFamily="50" charset="0"/>
              </a:rPr>
              <a:t>- постоянные клиенты</a:t>
            </a:r>
          </a:p>
        </p:txBody>
      </p:sp>
      <p:sp>
        <p:nvSpPr>
          <p:cNvPr id="6" name="Стрелка вниз 5"/>
          <p:cNvSpPr/>
          <p:nvPr/>
        </p:nvSpPr>
        <p:spPr>
          <a:xfrm rot="1158007">
            <a:off x="1882318" y="1951588"/>
            <a:ext cx="299281" cy="792088"/>
          </a:xfrm>
          <a:prstGeom prst="downArrow">
            <a:avLst/>
          </a:prstGeom>
          <a:solidFill>
            <a:srgbClr val="15A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20294118">
            <a:off x="6833988" y="1842315"/>
            <a:ext cx="315241" cy="792088"/>
          </a:xfrm>
          <a:prstGeom prst="downArrow">
            <a:avLst/>
          </a:prstGeom>
          <a:solidFill>
            <a:srgbClr val="15A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097608" y="4824447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15AAB0"/>
                </a:solidFill>
                <a:latin typeface="Noteworthy" pitchFamily="50" charset="0"/>
              </a:rPr>
              <a:t>Мы знаем как работать летом</a:t>
            </a:r>
            <a:endParaRPr lang="ru-RU" sz="2400" dirty="0">
              <a:solidFill>
                <a:srgbClr val="15AAB0"/>
              </a:solidFill>
              <a:latin typeface="Noteworthy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3928" y="1339612"/>
            <a:ext cx="5201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222222"/>
                </a:solidFill>
                <a:latin typeface="Noteworthy" pitchFamily="50" charset="0"/>
              </a:rPr>
              <a:t>собственное производство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43609" y="1339612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Noteworthy" pitchFamily="50" charset="0"/>
              </a:rPr>
              <a:t>л</a:t>
            </a:r>
            <a:r>
              <a:rPr lang="ru-RU" sz="3200" dirty="0" smtClean="0">
                <a:latin typeface="Noteworthy" pitchFamily="50" charset="0"/>
              </a:rPr>
              <a:t>ет работы  + </a:t>
            </a:r>
            <a:endParaRPr lang="ru-RU" sz="3200" dirty="0">
              <a:latin typeface="Noteworthy" pitchFamily="50" charset="0"/>
            </a:endParaRPr>
          </a:p>
        </p:txBody>
      </p:sp>
      <p:pic>
        <p:nvPicPr>
          <p:cNvPr id="1032" name="Picture 8" descr="Скачать Насекомые картинки для детей бесплатно 897x205 p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438605"/>
            <a:ext cx="412954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193293509"/>
              </p:ext>
            </p:extLst>
          </p:nvPr>
        </p:nvGraphicFramePr>
        <p:xfrm>
          <a:off x="-232216" y="3284984"/>
          <a:ext cx="3868112" cy="3253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9619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Graphic spid="15" grpId="0">
        <p:bldAsOne/>
      </p:bldGraphic>
      <p:bldGraphic spid="15" grpId="1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967818745"/>
              </p:ext>
            </p:extLst>
          </p:nvPr>
        </p:nvGraphicFramePr>
        <p:xfrm>
          <a:off x="179512" y="1124744"/>
          <a:ext cx="896448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95536" y="620688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15AAB0"/>
                </a:solidFill>
                <a:latin typeface="Noteworthy" pitchFamily="50" charset="0"/>
              </a:rPr>
              <a:t>Движение  к  цели</a:t>
            </a:r>
            <a:endParaRPr lang="ru-RU" sz="3600" dirty="0">
              <a:solidFill>
                <a:srgbClr val="15AAB0"/>
              </a:solidFill>
              <a:latin typeface="Noteworth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25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Маленькая девочка плавание - Стоковое фото shalamov #558845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39" y="1216396"/>
            <a:ext cx="4478615" cy="289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дзаголовок 11"/>
          <p:cNvSpPr>
            <a:spLocks noGrp="1"/>
          </p:cNvSpPr>
          <p:nvPr>
            <p:ph type="subTitle" idx="4294967295"/>
          </p:nvPr>
        </p:nvSpPr>
        <p:spPr>
          <a:xfrm>
            <a:off x="69850" y="0"/>
            <a:ext cx="9074150" cy="1340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15AAB0"/>
                </a:solidFill>
                <a:latin typeface="Noteworthy" pitchFamily="50" charset="0"/>
              </a:rPr>
              <a:t>«Здоровый Образ Жизни» -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rgbClr val="5A5A5A"/>
                </a:solidFill>
                <a:latin typeface="Noteworthy" pitchFamily="50" charset="0"/>
              </a:rPr>
              <a:t>б</a:t>
            </a:r>
            <a:r>
              <a:rPr lang="ru-RU" sz="2800" dirty="0" smtClean="0">
                <a:solidFill>
                  <a:srgbClr val="5A5A5A"/>
                </a:solidFill>
                <a:latin typeface="Noteworthy" pitchFamily="50" charset="0"/>
              </a:rPr>
              <a:t>ассейн, Соляные пещеры, велосипед, лыжи и пр.</a:t>
            </a:r>
            <a:endParaRPr lang="ru-RU" sz="2800" dirty="0">
              <a:solidFill>
                <a:srgbClr val="5A5A5A"/>
              </a:solidFill>
              <a:latin typeface="Noteworthy" pitchFamily="50" charset="0"/>
            </a:endParaRPr>
          </a:p>
        </p:txBody>
      </p:sp>
      <p:pic>
        <p:nvPicPr>
          <p:cNvPr id="2056" name="Picture 8" descr="&quot;качество спермы&quot;. Все новости, помеченные &quot;качество спермы&quot; - МЕТАТЕКА - Нов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39" y="4081966"/>
            <a:ext cx="4478615" cy="31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Лучший вид активного отдыха в зимнее время. Скидка 60% на катание на лыжах в течение часа - &quot;AZMI&quot; Красота Kuponi24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076" y="3949685"/>
            <a:ext cx="4670924" cy="331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2014 Новости Кировограда Page 14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724" y="1216396"/>
            <a:ext cx="4718276" cy="286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38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1"/>
            <a:ext cx="7772400" cy="7200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15AAB0"/>
                </a:solidFill>
                <a:latin typeface="Noteworthy" pitchFamily="50" charset="0"/>
              </a:rPr>
              <a:t>Состав франшизы:</a:t>
            </a:r>
            <a:endParaRPr lang="ru-RU" sz="3600" dirty="0">
              <a:solidFill>
                <a:srgbClr val="15AAB0"/>
              </a:solidFill>
              <a:latin typeface="Noteworthy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712968" cy="5616624"/>
          </a:xfrm>
        </p:spPr>
        <p:txBody>
          <a:bodyPr>
            <a:normAutofit fontScale="55000" lnSpcReduction="20000"/>
          </a:bodyPr>
          <a:lstStyle/>
          <a:p>
            <a:pPr marL="571500" lvl="0" indent="-571500" algn="l">
              <a:buFont typeface="Wingdings" panose="05000000000000000000" pitchFamily="2" charset="2"/>
              <a:buChar char="ü"/>
            </a:pPr>
            <a:r>
              <a:rPr lang="ru-RU" sz="3800" dirty="0">
                <a:solidFill>
                  <a:srgbClr val="222222"/>
                </a:solidFill>
                <a:latin typeface="Noteworthy" pitchFamily="50" charset="0"/>
              </a:rPr>
              <a:t>Изготовление Соляной пещеры </a:t>
            </a:r>
            <a:r>
              <a:rPr lang="ru-RU" sz="3800" dirty="0" smtClean="0">
                <a:solidFill>
                  <a:srgbClr val="222222"/>
                </a:solidFill>
                <a:latin typeface="Noteworthy" pitchFamily="50" charset="0"/>
              </a:rPr>
              <a:t> (дизайн, оборудование и пр.)</a:t>
            </a:r>
          </a:p>
          <a:p>
            <a:pPr lvl="0" algn="l"/>
            <a:endParaRPr lang="ru-RU" sz="3800" dirty="0">
              <a:solidFill>
                <a:srgbClr val="222222"/>
              </a:solidFill>
              <a:latin typeface="Noteworthy" pitchFamily="50" charset="0"/>
            </a:endParaRPr>
          </a:p>
          <a:p>
            <a:pPr marL="571500" lvl="0" indent="-571500" algn="l">
              <a:buFont typeface="Wingdings" panose="05000000000000000000" pitchFamily="2" charset="2"/>
              <a:buChar char="ü"/>
            </a:pPr>
            <a:r>
              <a:rPr lang="ru-RU" sz="3800" dirty="0" smtClean="0">
                <a:solidFill>
                  <a:srgbClr val="222222"/>
                </a:solidFill>
                <a:latin typeface="Noteworthy" pitchFamily="50" charset="0"/>
              </a:rPr>
              <a:t>Бизнес-бук</a:t>
            </a:r>
          </a:p>
          <a:p>
            <a:pPr lvl="0" algn="l"/>
            <a:endParaRPr lang="ru-RU" sz="3800" dirty="0" smtClean="0">
              <a:solidFill>
                <a:srgbClr val="222222"/>
              </a:solidFill>
              <a:latin typeface="Noteworthy" pitchFamily="50" charset="0"/>
            </a:endParaRPr>
          </a:p>
          <a:p>
            <a:pPr marL="571500" lvl="0" indent="-571500" algn="l">
              <a:buFont typeface="Wingdings" panose="05000000000000000000" pitchFamily="2" charset="2"/>
              <a:buChar char="ü"/>
            </a:pPr>
            <a:r>
              <a:rPr lang="ru-RU" sz="3800" dirty="0" smtClean="0">
                <a:solidFill>
                  <a:srgbClr val="222222"/>
                </a:solidFill>
                <a:latin typeface="Noteworthy" pitchFamily="50" charset="0"/>
              </a:rPr>
              <a:t>Бренд-бук</a:t>
            </a:r>
          </a:p>
          <a:p>
            <a:pPr lvl="0" algn="l"/>
            <a:endParaRPr lang="ru-RU" sz="3800" dirty="0">
              <a:solidFill>
                <a:srgbClr val="222222"/>
              </a:solidFill>
              <a:latin typeface="Noteworthy" pitchFamily="50" charset="0"/>
            </a:endParaRPr>
          </a:p>
          <a:p>
            <a:pPr marL="571500" lvl="0" indent="-571500" algn="l">
              <a:buFont typeface="Wingdings" panose="05000000000000000000" pitchFamily="2" charset="2"/>
              <a:buChar char="ü"/>
            </a:pPr>
            <a:r>
              <a:rPr lang="ru-RU" sz="3800" dirty="0">
                <a:solidFill>
                  <a:srgbClr val="222222"/>
                </a:solidFill>
                <a:latin typeface="Noteworthy" pitchFamily="50" charset="0"/>
              </a:rPr>
              <a:t>Д</a:t>
            </a:r>
            <a:r>
              <a:rPr lang="ru-RU" sz="3800" dirty="0" smtClean="0">
                <a:solidFill>
                  <a:srgbClr val="222222"/>
                </a:solidFill>
                <a:latin typeface="Noteworthy" pitchFamily="50" charset="0"/>
              </a:rPr>
              <a:t>окументация, рекламный материал</a:t>
            </a:r>
          </a:p>
          <a:p>
            <a:pPr lvl="0" algn="l"/>
            <a:endParaRPr lang="ru-RU" sz="3800" dirty="0">
              <a:solidFill>
                <a:srgbClr val="222222"/>
              </a:solidFill>
              <a:latin typeface="Noteworthy" pitchFamily="50" charset="0"/>
            </a:endParaRPr>
          </a:p>
          <a:p>
            <a:pPr marL="571500" lvl="0" indent="-571500" algn="l">
              <a:buFont typeface="Wingdings" panose="05000000000000000000" pitchFamily="2" charset="2"/>
              <a:buChar char="ü"/>
            </a:pPr>
            <a:r>
              <a:rPr lang="ru-RU" sz="3800" dirty="0">
                <a:solidFill>
                  <a:srgbClr val="222222"/>
                </a:solidFill>
                <a:latin typeface="Noteworthy" pitchFamily="50" charset="0"/>
              </a:rPr>
              <a:t>ИТ – сервис на облачном </a:t>
            </a:r>
            <a:r>
              <a:rPr lang="ru-RU" sz="3800" dirty="0" smtClean="0">
                <a:solidFill>
                  <a:srgbClr val="222222"/>
                </a:solidFill>
                <a:latin typeface="Noteworthy" pitchFamily="50" charset="0"/>
              </a:rPr>
              <a:t>диске</a:t>
            </a:r>
          </a:p>
          <a:p>
            <a:pPr lvl="0" algn="l"/>
            <a:endParaRPr lang="ru-RU" sz="3800" dirty="0">
              <a:solidFill>
                <a:srgbClr val="222222"/>
              </a:solidFill>
              <a:latin typeface="Noteworthy" pitchFamily="50" charset="0"/>
            </a:endParaRPr>
          </a:p>
          <a:p>
            <a:pPr marL="571500" lvl="0" indent="-571500" algn="l">
              <a:buFont typeface="Wingdings" panose="05000000000000000000" pitchFamily="2" charset="2"/>
              <a:buChar char="ü"/>
            </a:pPr>
            <a:r>
              <a:rPr lang="ru-RU" sz="3800" dirty="0">
                <a:solidFill>
                  <a:srgbClr val="222222"/>
                </a:solidFill>
                <a:latin typeface="Noteworthy" pitchFamily="50" charset="0"/>
              </a:rPr>
              <a:t>Обучение и </a:t>
            </a:r>
            <a:r>
              <a:rPr lang="ru-RU" sz="3800" dirty="0" err="1">
                <a:solidFill>
                  <a:srgbClr val="222222"/>
                </a:solidFill>
                <a:latin typeface="Noteworthy" pitchFamily="50" charset="0"/>
              </a:rPr>
              <a:t>безлимитная</a:t>
            </a:r>
            <a:r>
              <a:rPr lang="ru-RU" sz="3800" dirty="0">
                <a:solidFill>
                  <a:srgbClr val="222222"/>
                </a:solidFill>
                <a:latin typeface="Noteworthy" pitchFamily="50" charset="0"/>
              </a:rPr>
              <a:t> поддержка </a:t>
            </a:r>
            <a:r>
              <a:rPr lang="ru-RU" sz="3800" dirty="0" smtClean="0">
                <a:solidFill>
                  <a:srgbClr val="222222"/>
                </a:solidFill>
                <a:latin typeface="Noteworthy" pitchFamily="50" charset="0"/>
              </a:rPr>
              <a:t> руководителей </a:t>
            </a:r>
            <a:r>
              <a:rPr lang="ru-RU" sz="3800" dirty="0">
                <a:solidFill>
                  <a:srgbClr val="222222"/>
                </a:solidFill>
                <a:latin typeface="Noteworthy" pitchFamily="50" charset="0"/>
              </a:rPr>
              <a:t>и сотрудников на всех этапах </a:t>
            </a:r>
            <a:r>
              <a:rPr lang="ru-RU" sz="3800" dirty="0" smtClean="0">
                <a:solidFill>
                  <a:srgbClr val="222222"/>
                </a:solidFill>
                <a:latin typeface="Noteworthy" pitchFamily="50" charset="0"/>
              </a:rPr>
              <a:t>партнерства «24/7»</a:t>
            </a:r>
          </a:p>
          <a:p>
            <a:pPr lvl="0" algn="l"/>
            <a:endParaRPr lang="ru-RU" sz="3800" dirty="0">
              <a:solidFill>
                <a:srgbClr val="222222"/>
              </a:solidFill>
              <a:latin typeface="Noteworthy" pitchFamily="50" charset="0"/>
            </a:endParaRPr>
          </a:p>
          <a:p>
            <a:pPr marL="571500" lvl="0" indent="-571500" algn="l">
              <a:buFont typeface="Wingdings" panose="05000000000000000000" pitchFamily="2" charset="2"/>
              <a:buChar char="ü"/>
            </a:pPr>
            <a:r>
              <a:rPr lang="ru-RU" sz="3800" dirty="0">
                <a:solidFill>
                  <a:srgbClr val="222222"/>
                </a:solidFill>
                <a:latin typeface="Noteworthy" pitchFamily="50" charset="0"/>
              </a:rPr>
              <a:t>Маркетинговая поддержка </a:t>
            </a:r>
            <a:r>
              <a:rPr lang="ru-RU" sz="3800" dirty="0" smtClean="0">
                <a:solidFill>
                  <a:srgbClr val="222222"/>
                </a:solidFill>
                <a:latin typeface="Noteworthy" pitchFamily="50" charset="0"/>
              </a:rPr>
              <a:t>(продающая страница, группа </a:t>
            </a:r>
            <a:r>
              <a:rPr lang="ru-RU" sz="3800" dirty="0" err="1" smtClean="0">
                <a:solidFill>
                  <a:srgbClr val="222222"/>
                </a:solidFill>
                <a:latin typeface="Noteworthy" pitchFamily="50" charset="0"/>
              </a:rPr>
              <a:t>ВКонтакте</a:t>
            </a:r>
            <a:r>
              <a:rPr lang="ru-RU" sz="3800" dirty="0" smtClean="0">
                <a:solidFill>
                  <a:srgbClr val="222222"/>
                </a:solidFill>
                <a:latin typeface="Noteworthy" pitchFamily="50" charset="0"/>
              </a:rPr>
              <a:t>, рекламные компании и пр.)</a:t>
            </a:r>
          </a:p>
          <a:p>
            <a:pPr lvl="0" algn="l"/>
            <a:endParaRPr lang="ru-RU" sz="3800" dirty="0" smtClean="0">
              <a:solidFill>
                <a:srgbClr val="222222"/>
              </a:solidFill>
              <a:latin typeface="Noteworthy" pitchFamily="50" charset="0"/>
            </a:endParaRPr>
          </a:p>
          <a:p>
            <a:pPr marL="571500" lvl="0" indent="-571500" algn="l">
              <a:buFont typeface="Wingdings" panose="05000000000000000000" pitchFamily="2" charset="2"/>
              <a:buChar char="ü"/>
            </a:pPr>
            <a:r>
              <a:rPr lang="ru-RU" sz="3800" dirty="0" smtClean="0">
                <a:solidFill>
                  <a:srgbClr val="222222"/>
                </a:solidFill>
                <a:latin typeface="Noteworthy" pitchFamily="50" charset="0"/>
              </a:rPr>
              <a:t>Контроль </a:t>
            </a:r>
            <a:r>
              <a:rPr lang="ru-RU" sz="3800" dirty="0">
                <a:solidFill>
                  <a:srgbClr val="222222"/>
                </a:solidFill>
                <a:latin typeface="Noteworthy" pitchFamily="50" charset="0"/>
              </a:rPr>
              <a:t>качества оказываемых услуг и соблюдения стандартов «</a:t>
            </a:r>
            <a:r>
              <a:rPr lang="ru-RU" sz="3800" dirty="0" err="1">
                <a:solidFill>
                  <a:srgbClr val="222222"/>
                </a:solidFill>
                <a:latin typeface="Noteworthy" pitchFamily="50" charset="0"/>
              </a:rPr>
              <a:t>ГалоФорт</a:t>
            </a:r>
            <a:r>
              <a:rPr lang="ru-RU" sz="3800" dirty="0">
                <a:solidFill>
                  <a:srgbClr val="222222"/>
                </a:solidFill>
                <a:latin typeface="Noteworthy" pitchFamily="50" charset="0"/>
              </a:rPr>
              <a:t>» </a:t>
            </a:r>
            <a:r>
              <a:rPr lang="ru-RU" sz="3800" dirty="0">
                <a:solidFill>
                  <a:srgbClr val="FF7C80"/>
                </a:solidFill>
                <a:latin typeface="Noteworthy" pitchFamily="50" charset="0"/>
              </a:rPr>
              <a:t> </a:t>
            </a:r>
            <a:r>
              <a:rPr lang="ru-RU" sz="3800" dirty="0" smtClean="0">
                <a:solidFill>
                  <a:srgbClr val="FF7C80"/>
                </a:solidFill>
                <a:latin typeface="Noteworthy" pitchFamily="50" charset="0"/>
              </a:rPr>
              <a:t> и прочее.</a:t>
            </a:r>
            <a:endParaRPr lang="ru-RU" sz="3800" dirty="0">
              <a:solidFill>
                <a:srgbClr val="FF7C80"/>
              </a:solidFill>
              <a:latin typeface="Noteworthy" pitchFamily="50" charset="0"/>
            </a:endParaRPr>
          </a:p>
          <a:p>
            <a:pPr algn="l"/>
            <a:endParaRPr lang="ru-RU" sz="3800" dirty="0">
              <a:solidFill>
                <a:srgbClr val="222222"/>
              </a:solidFill>
              <a:latin typeface="Noteworthy" pitchFamily="50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41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15AAB0"/>
                </a:solidFill>
                <a:latin typeface="Noteworthy" pitchFamily="50" charset="0"/>
              </a:rPr>
              <a:t>Варианты партнерства</a:t>
            </a:r>
            <a:endParaRPr lang="ru-RU" sz="3200" dirty="0">
              <a:solidFill>
                <a:srgbClr val="15AAB0"/>
              </a:solidFill>
              <a:latin typeface="Noteworthy" pitchFamily="50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6951538"/>
              </p:ext>
            </p:extLst>
          </p:nvPr>
        </p:nvGraphicFramePr>
        <p:xfrm>
          <a:off x="0" y="1052736"/>
          <a:ext cx="8964488" cy="478258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427984"/>
                <a:gridCol w="2304256"/>
                <a:gridCol w="2232248"/>
              </a:tblGrid>
              <a:tr h="534112">
                <a:tc rowSpan="2">
                  <a:txBody>
                    <a:bodyPr/>
                    <a:lstStyle/>
                    <a:p>
                      <a:endParaRPr lang="ru-RU" sz="2400" dirty="0">
                        <a:ln>
                          <a:solidFill>
                            <a:srgbClr val="5A5A5A"/>
                          </a:solidFill>
                        </a:ln>
                        <a:solidFill>
                          <a:srgbClr val="5A5A5A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Форматы франшизы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543399">
                <a:tc vMerge="1">
                  <a:txBody>
                    <a:bodyPr/>
                    <a:lstStyle/>
                    <a:p>
                      <a:endParaRPr lang="ru-RU" sz="2400" dirty="0">
                        <a:ln>
                          <a:solidFill>
                            <a:srgbClr val="5A5A5A"/>
                          </a:solidFill>
                        </a:ln>
                        <a:solidFill>
                          <a:srgbClr val="5A5A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7C80"/>
                          </a:solidFill>
                        </a:rPr>
                        <a:t>«Макс»</a:t>
                      </a:r>
                      <a:endParaRPr lang="ru-RU" sz="2800" b="1" dirty="0">
                        <a:solidFill>
                          <a:srgbClr val="FF7C8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7C80"/>
                          </a:solidFill>
                        </a:rPr>
                        <a:t>«</a:t>
                      </a:r>
                      <a:r>
                        <a:rPr lang="ru-RU" sz="2800" b="1" dirty="0" err="1" smtClean="0">
                          <a:solidFill>
                            <a:srgbClr val="FF7C80"/>
                          </a:solidFill>
                        </a:rPr>
                        <a:t>Лайт</a:t>
                      </a:r>
                      <a:r>
                        <a:rPr lang="ru-RU" sz="2800" b="1" dirty="0" smtClean="0">
                          <a:solidFill>
                            <a:srgbClr val="FF7C80"/>
                          </a:solidFill>
                        </a:rPr>
                        <a:t>"</a:t>
                      </a:r>
                      <a:endParaRPr lang="ru-RU" sz="2800" b="1" dirty="0">
                        <a:solidFill>
                          <a:srgbClr val="FF7C80"/>
                        </a:solidFill>
                      </a:endParaRPr>
                    </a:p>
                  </a:txBody>
                  <a:tcPr/>
                </a:tc>
              </a:tr>
              <a:tr h="671258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ПАУШАЛЬНЫЙ</a:t>
                      </a:r>
                      <a:r>
                        <a:rPr lang="ru-RU" sz="2000" b="1" baseline="0" dirty="0" smtClean="0"/>
                        <a:t> ВЗНОС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rgbClr val="5A5A5A"/>
                          </a:solidFill>
                        </a:rPr>
                        <a:t>425 000</a:t>
                      </a:r>
                      <a:endParaRPr lang="ru-RU" sz="2200" b="0" dirty="0">
                        <a:solidFill>
                          <a:srgbClr val="5A5A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rgbClr val="5A5A5A"/>
                          </a:solidFill>
                        </a:rPr>
                        <a:t>255 000</a:t>
                      </a:r>
                      <a:endParaRPr lang="ru-RU" sz="2200" b="0" dirty="0">
                        <a:solidFill>
                          <a:srgbClr val="5A5A5A"/>
                        </a:solidFill>
                      </a:endParaRPr>
                    </a:p>
                  </a:txBody>
                  <a:tcPr/>
                </a:tc>
              </a:tr>
              <a:tr h="627495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СОБСТВЕННЫЕ ИНВЕСТИЦИИ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rgbClr val="5A5A5A"/>
                          </a:solidFill>
                        </a:rPr>
                        <a:t>280 000</a:t>
                      </a:r>
                      <a:endParaRPr lang="ru-RU" sz="2200" b="0" dirty="0">
                        <a:solidFill>
                          <a:srgbClr val="5A5A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rgbClr val="5A5A5A"/>
                          </a:solidFill>
                        </a:rPr>
                        <a:t>280 000</a:t>
                      </a:r>
                      <a:endParaRPr lang="ru-RU" sz="2200" b="0" dirty="0">
                        <a:solidFill>
                          <a:srgbClr val="5A5A5A"/>
                        </a:solidFill>
                      </a:endParaRPr>
                    </a:p>
                  </a:txBody>
                  <a:tcPr/>
                </a:tc>
              </a:tr>
              <a:tr h="772561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ИТОГО ВЛОЖЕНИЙ </a:t>
                      </a:r>
                    </a:p>
                    <a:p>
                      <a:r>
                        <a:rPr lang="ru-RU" sz="2000" b="1" dirty="0" smtClean="0"/>
                        <a:t>в</a:t>
                      </a:r>
                      <a:r>
                        <a:rPr lang="ru-RU" sz="2000" b="1" baseline="0" dirty="0" smtClean="0"/>
                        <a:t> запуск </a:t>
                      </a:r>
                      <a:r>
                        <a:rPr lang="ru-RU" sz="2000" b="1" baseline="0" dirty="0" err="1" smtClean="0"/>
                        <a:t>франчайзинговой</a:t>
                      </a:r>
                      <a:r>
                        <a:rPr lang="ru-RU" sz="2000" b="1" baseline="0" dirty="0" smtClean="0"/>
                        <a:t> точки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rgbClr val="5A5A5A"/>
                          </a:solidFill>
                        </a:rPr>
                        <a:t>705 000</a:t>
                      </a:r>
                      <a:endParaRPr lang="ru-RU" sz="2200" b="0" dirty="0">
                        <a:solidFill>
                          <a:srgbClr val="5A5A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rgbClr val="5A5A5A"/>
                          </a:solidFill>
                        </a:rPr>
                        <a:t>535 000</a:t>
                      </a:r>
                      <a:endParaRPr lang="ru-RU" sz="2200" b="0" dirty="0">
                        <a:solidFill>
                          <a:srgbClr val="5A5A5A"/>
                        </a:solidFill>
                      </a:endParaRPr>
                    </a:p>
                  </a:txBody>
                  <a:tcPr/>
                </a:tc>
              </a:tr>
              <a:tr h="523583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РОЯЛТИ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rgbClr val="5A5A5A"/>
                          </a:solidFill>
                        </a:rPr>
                        <a:t>-</a:t>
                      </a:r>
                      <a:endParaRPr lang="ru-RU" sz="2200" b="0" dirty="0">
                        <a:solidFill>
                          <a:srgbClr val="5A5A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rgbClr val="5A5A5A"/>
                          </a:solidFill>
                        </a:rPr>
                        <a:t>6 000</a:t>
                      </a:r>
                      <a:endParaRPr lang="ru-RU" sz="2200" b="0" dirty="0">
                        <a:solidFill>
                          <a:srgbClr val="5A5A5A"/>
                        </a:solidFill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СРОК ОКУПАЕМОСТИ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rgbClr val="5A5A5A"/>
                          </a:solidFill>
                        </a:rPr>
                        <a:t>10 мес.</a:t>
                      </a:r>
                      <a:endParaRPr lang="ru-RU" sz="2200" b="0" dirty="0">
                        <a:solidFill>
                          <a:srgbClr val="5A5A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rgbClr val="5A5A5A"/>
                          </a:solidFill>
                        </a:rPr>
                        <a:t>9 мес.</a:t>
                      </a:r>
                      <a:endParaRPr lang="ru-RU" sz="2200" b="0" dirty="0">
                        <a:solidFill>
                          <a:srgbClr val="5A5A5A"/>
                        </a:solidFill>
                      </a:endParaRPr>
                    </a:p>
                  </a:txBody>
                  <a:tcPr/>
                </a:tc>
              </a:tr>
              <a:tr h="534112"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solidFill>
                          <a:srgbClr val="5A5A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solidFill>
                          <a:srgbClr val="5A5A5A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60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643731"/>
            <a:ext cx="5111750" cy="511175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273050"/>
            <a:ext cx="3672407" cy="56366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15AAB0"/>
                </a:solidFill>
                <a:latin typeface="Noteworthy" pitchFamily="50" charset="0"/>
                <a:cs typeface="Arial" panose="020B0604020202020204" pitchFamily="34" charset="0"/>
              </a:rPr>
              <a:t>Контактная информация</a:t>
            </a:r>
            <a:r>
              <a:rPr lang="ru-RU" sz="2400" dirty="0" smtClean="0">
                <a:solidFill>
                  <a:srgbClr val="15AAB0"/>
                </a:solidFill>
                <a:latin typeface="Noteworthy" pitchFamily="50" charset="0"/>
              </a:rPr>
              <a:t>:</a:t>
            </a:r>
            <a:endParaRPr lang="ru-RU" sz="2400" dirty="0">
              <a:solidFill>
                <a:srgbClr val="15AAB0"/>
              </a:solidFill>
              <a:latin typeface="Noteworthy" pitchFamily="50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51520" y="1124745"/>
            <a:ext cx="3600399" cy="5472607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222222"/>
                </a:solidFill>
                <a:latin typeface="Noteworthy" pitchFamily="50" charset="0"/>
              </a:rPr>
              <a:t>Республика Коми</a:t>
            </a:r>
          </a:p>
          <a:p>
            <a:pPr algn="ctr"/>
            <a:r>
              <a:rPr lang="ru-RU" sz="2000" dirty="0">
                <a:solidFill>
                  <a:srgbClr val="222222"/>
                </a:solidFill>
                <a:latin typeface="Noteworthy" pitchFamily="50" charset="0"/>
              </a:rPr>
              <a:t>г</a:t>
            </a:r>
            <a:r>
              <a:rPr lang="ru-RU" sz="2000" dirty="0" smtClean="0">
                <a:solidFill>
                  <a:srgbClr val="222222"/>
                </a:solidFill>
                <a:latin typeface="Noteworthy" pitchFamily="50" charset="0"/>
              </a:rPr>
              <a:t>. Сыктывкар</a:t>
            </a:r>
          </a:p>
          <a:p>
            <a:pPr algn="ctr"/>
            <a:endParaRPr lang="ru-RU" sz="2400" dirty="0">
              <a:solidFill>
                <a:srgbClr val="222222"/>
              </a:solidFill>
              <a:latin typeface="Noteworthy" pitchFamily="50" charset="0"/>
            </a:endParaRPr>
          </a:p>
          <a:p>
            <a:pPr algn="ctr"/>
            <a:r>
              <a:rPr lang="ru-RU" sz="2000" dirty="0" smtClean="0">
                <a:solidFill>
                  <a:srgbClr val="222222"/>
                </a:solidFill>
                <a:latin typeface="Noteworthy" pitchFamily="50" charset="0"/>
              </a:rPr>
              <a:t>Руководители </a:t>
            </a:r>
            <a:r>
              <a:rPr lang="ru-RU" sz="2000" dirty="0" err="1" smtClean="0">
                <a:solidFill>
                  <a:srgbClr val="222222"/>
                </a:solidFill>
                <a:latin typeface="Noteworthy" pitchFamily="50" charset="0"/>
              </a:rPr>
              <a:t>франчайзинговой</a:t>
            </a:r>
            <a:r>
              <a:rPr lang="ru-RU" sz="2000" dirty="0" smtClean="0">
                <a:solidFill>
                  <a:srgbClr val="222222"/>
                </a:solidFill>
                <a:latin typeface="Noteworthy" pitchFamily="50" charset="0"/>
              </a:rPr>
              <a:t> сети</a:t>
            </a:r>
            <a:endParaRPr lang="en-US" sz="2000" dirty="0" smtClean="0">
              <a:solidFill>
                <a:srgbClr val="222222"/>
              </a:solidFill>
              <a:latin typeface="Noteworthy" pitchFamily="50" charset="0"/>
            </a:endParaRPr>
          </a:p>
          <a:p>
            <a:pPr algn="ctr"/>
            <a:endParaRPr lang="ru-RU" sz="2000" dirty="0" smtClean="0">
              <a:solidFill>
                <a:srgbClr val="222222"/>
              </a:solidFill>
              <a:latin typeface="Noteworthy" pitchFamily="50" charset="0"/>
            </a:endParaRPr>
          </a:p>
          <a:p>
            <a:pPr algn="ctr"/>
            <a:r>
              <a:rPr lang="ru-RU" sz="2400" dirty="0" smtClean="0">
                <a:solidFill>
                  <a:srgbClr val="222222"/>
                </a:solidFill>
                <a:latin typeface="Noteworthy" pitchFamily="50" charset="0"/>
              </a:rPr>
              <a:t>Липина Анастасия</a:t>
            </a:r>
          </a:p>
          <a:p>
            <a:pPr algn="ctr"/>
            <a:r>
              <a:rPr lang="ru-RU" sz="2400" dirty="0" smtClean="0">
                <a:solidFill>
                  <a:srgbClr val="222222"/>
                </a:solidFill>
                <a:latin typeface="Noteworthy" pitchFamily="50" charset="0"/>
              </a:rPr>
              <a:t>(8 </a:t>
            </a:r>
            <a:r>
              <a:rPr lang="ru-RU" sz="2400" dirty="0" smtClean="0">
                <a:solidFill>
                  <a:srgbClr val="15AAB0"/>
                </a:solidFill>
                <a:latin typeface="Noteworthy" pitchFamily="50" charset="0"/>
              </a:rPr>
              <a:t>950 </a:t>
            </a:r>
            <a:r>
              <a:rPr lang="ru-RU" sz="2400" dirty="0" smtClean="0">
                <a:solidFill>
                  <a:srgbClr val="222222"/>
                </a:solidFill>
                <a:latin typeface="Noteworthy" pitchFamily="50" charset="0"/>
              </a:rPr>
              <a:t>56 57 167)</a:t>
            </a:r>
          </a:p>
          <a:p>
            <a:pPr algn="ctr"/>
            <a:r>
              <a:rPr lang="ru-RU" sz="2400" dirty="0" smtClean="0">
                <a:solidFill>
                  <a:srgbClr val="222222"/>
                </a:solidFill>
                <a:latin typeface="Noteworthy" pitchFamily="50" charset="0"/>
              </a:rPr>
              <a:t>Липин Евгений</a:t>
            </a:r>
          </a:p>
          <a:p>
            <a:pPr algn="ctr"/>
            <a:r>
              <a:rPr lang="ru-RU" sz="2400" dirty="0" smtClean="0">
                <a:solidFill>
                  <a:srgbClr val="222222"/>
                </a:solidFill>
                <a:latin typeface="Noteworthy" pitchFamily="50" charset="0"/>
              </a:rPr>
              <a:t>(8 </a:t>
            </a:r>
            <a:r>
              <a:rPr lang="ru-RU" sz="2400" dirty="0" smtClean="0">
                <a:solidFill>
                  <a:srgbClr val="15AAB0"/>
                </a:solidFill>
                <a:latin typeface="Noteworthy" pitchFamily="50" charset="0"/>
              </a:rPr>
              <a:t>904</a:t>
            </a:r>
            <a:r>
              <a:rPr lang="ru-RU" sz="2400" dirty="0" smtClean="0">
                <a:solidFill>
                  <a:srgbClr val="222222"/>
                </a:solidFill>
                <a:latin typeface="Noteworthy" pitchFamily="50" charset="0"/>
              </a:rPr>
              <a:t> 237 80 52)</a:t>
            </a:r>
          </a:p>
          <a:p>
            <a:pPr algn="ctr"/>
            <a:endParaRPr lang="ru-RU" sz="2400" dirty="0">
              <a:solidFill>
                <a:srgbClr val="222222"/>
              </a:solidFill>
              <a:latin typeface="Noteworthy" pitchFamily="50" charset="0"/>
            </a:endParaRPr>
          </a:p>
          <a:p>
            <a:pPr algn="ctr"/>
            <a:r>
              <a:rPr lang="en-US" sz="2400" b="1" dirty="0" smtClean="0">
                <a:solidFill>
                  <a:srgbClr val="1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galofort@yandex.ru</a:t>
            </a:r>
          </a:p>
          <a:p>
            <a:pPr algn="ctr"/>
            <a:r>
              <a:rPr lang="en-US" sz="2400" b="1" dirty="0" smtClean="0">
                <a:solidFill>
                  <a:srgbClr val="1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www.galofort.ru</a:t>
            </a:r>
            <a:endParaRPr lang="ru-RU" sz="2400" b="1" dirty="0">
              <a:solidFill>
                <a:srgbClr val="1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8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rgbClr val="15AAB0"/>
                </a:solidFill>
                <a:latin typeface="Noteworthy" pitchFamily="50" charset="0"/>
              </a:rPr>
              <a:t>Содержание:</a:t>
            </a:r>
            <a:endParaRPr lang="ru-RU" sz="4000" dirty="0">
              <a:solidFill>
                <a:srgbClr val="15AAB0"/>
              </a:solidFill>
              <a:latin typeface="Noteworthy" pitchFamily="50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99592" y="1772816"/>
            <a:ext cx="6872808" cy="4752528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222222"/>
                </a:solidFill>
                <a:latin typeface="Noteworthy" pitchFamily="50" charset="0"/>
              </a:rPr>
              <a:t>О компании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222222"/>
                </a:solidFill>
                <a:latin typeface="Noteworthy" pitchFamily="50" charset="0"/>
              </a:rPr>
              <a:t>Что такое «Соляная пещера»?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222222"/>
                </a:solidFill>
                <a:latin typeface="Noteworthy" pitchFamily="50" charset="0"/>
              </a:rPr>
              <a:t>Почему мамы и папы выбирают Соляные пещеры «</a:t>
            </a:r>
            <a:r>
              <a:rPr lang="ru-RU" sz="2400" dirty="0" err="1" smtClean="0">
                <a:solidFill>
                  <a:srgbClr val="222222"/>
                </a:solidFill>
                <a:latin typeface="Noteworthy" pitchFamily="50" charset="0"/>
              </a:rPr>
              <a:t>ГалоФорт</a:t>
            </a:r>
            <a:r>
              <a:rPr lang="ru-RU" sz="2400" dirty="0" smtClean="0">
                <a:solidFill>
                  <a:srgbClr val="222222"/>
                </a:solidFill>
                <a:latin typeface="Noteworthy" pitchFamily="50" charset="0"/>
              </a:rPr>
              <a:t>»?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222222"/>
                </a:solidFill>
                <a:latin typeface="Noteworthy" pitchFamily="50" charset="0"/>
              </a:rPr>
              <a:t>Что такое «бизнес </a:t>
            </a:r>
            <a:r>
              <a:rPr lang="ru-RU" sz="2400" dirty="0">
                <a:solidFill>
                  <a:srgbClr val="222222"/>
                </a:solidFill>
                <a:latin typeface="Noteworthy" pitchFamily="50" charset="0"/>
              </a:rPr>
              <a:t>С</a:t>
            </a:r>
            <a:r>
              <a:rPr lang="ru-RU" sz="2400" dirty="0" smtClean="0">
                <a:solidFill>
                  <a:srgbClr val="222222"/>
                </a:solidFill>
                <a:latin typeface="Noteworthy" pitchFamily="50" charset="0"/>
              </a:rPr>
              <a:t>оляная пещера»?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222222"/>
                </a:solidFill>
                <a:latin typeface="Noteworthy" pitchFamily="50" charset="0"/>
              </a:rPr>
              <a:t>Преимущества франшизы «</a:t>
            </a:r>
            <a:r>
              <a:rPr lang="ru-RU" sz="2400" dirty="0" err="1" smtClean="0">
                <a:solidFill>
                  <a:srgbClr val="222222"/>
                </a:solidFill>
                <a:latin typeface="Noteworthy" pitchFamily="50" charset="0"/>
              </a:rPr>
              <a:t>ГалоФорт</a:t>
            </a:r>
            <a:r>
              <a:rPr lang="ru-RU" sz="2400" dirty="0" smtClean="0">
                <a:solidFill>
                  <a:srgbClr val="222222"/>
                </a:solidFill>
                <a:latin typeface="Noteworthy" pitchFamily="50" charset="0"/>
              </a:rPr>
              <a:t>»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222222"/>
                </a:solidFill>
                <a:latin typeface="Noteworthy" pitchFamily="50" charset="0"/>
              </a:rPr>
              <a:t>Состав франшизы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222222"/>
                </a:solidFill>
                <a:latin typeface="Noteworthy" pitchFamily="50" charset="0"/>
              </a:rPr>
              <a:t>Варианты партнерства</a:t>
            </a:r>
          </a:p>
        </p:txBody>
      </p:sp>
    </p:spTree>
    <p:extLst>
      <p:ext uri="{BB962C8B-B14F-4D97-AF65-F5344CB8AC3E}">
        <p14:creationId xmlns:p14="http://schemas.microsoft.com/office/powerpoint/2010/main" val="212208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3050"/>
            <a:ext cx="3923927" cy="639631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15AAB0"/>
                </a:solidFill>
                <a:latin typeface="Noteworthy" pitchFamily="50" charset="0"/>
              </a:rPr>
              <a:t/>
            </a:r>
            <a:br>
              <a:rPr lang="ru-RU" sz="3200" dirty="0" smtClean="0">
                <a:solidFill>
                  <a:srgbClr val="15AAB0"/>
                </a:solidFill>
                <a:latin typeface="Noteworthy" pitchFamily="50" charset="0"/>
              </a:rPr>
            </a:br>
            <a:r>
              <a:rPr lang="ru-RU" sz="3200" dirty="0">
                <a:solidFill>
                  <a:srgbClr val="15AAB0"/>
                </a:solidFill>
                <a:latin typeface="Noteworthy" pitchFamily="50" charset="0"/>
              </a:rPr>
              <a:t/>
            </a:r>
            <a:br>
              <a:rPr lang="ru-RU" sz="3200" dirty="0">
                <a:solidFill>
                  <a:srgbClr val="15AAB0"/>
                </a:solidFill>
                <a:latin typeface="Noteworthy" pitchFamily="50" charset="0"/>
              </a:rPr>
            </a:br>
            <a:r>
              <a:rPr lang="ru-RU" sz="3200" dirty="0" smtClean="0">
                <a:solidFill>
                  <a:srgbClr val="15AAB0"/>
                </a:solidFill>
                <a:latin typeface="Noteworthy" pitchFamily="50" charset="0"/>
              </a:rPr>
              <a:t/>
            </a:r>
            <a:br>
              <a:rPr lang="ru-RU" sz="3200" dirty="0" smtClean="0">
                <a:solidFill>
                  <a:srgbClr val="15AAB0"/>
                </a:solidFill>
                <a:latin typeface="Noteworthy" pitchFamily="50" charset="0"/>
              </a:rPr>
            </a:br>
            <a:r>
              <a:rPr lang="ru-RU" sz="3200" dirty="0">
                <a:solidFill>
                  <a:srgbClr val="15AAB0"/>
                </a:solidFill>
                <a:latin typeface="Noteworthy" pitchFamily="50" charset="0"/>
              </a:rPr>
              <a:t/>
            </a:r>
            <a:br>
              <a:rPr lang="ru-RU" sz="3200" dirty="0">
                <a:solidFill>
                  <a:srgbClr val="15AAB0"/>
                </a:solidFill>
                <a:latin typeface="Noteworthy" pitchFamily="50" charset="0"/>
              </a:rPr>
            </a:br>
            <a:r>
              <a:rPr lang="ru-RU" sz="3200" dirty="0" smtClean="0">
                <a:solidFill>
                  <a:srgbClr val="15AAB0"/>
                </a:solidFill>
                <a:latin typeface="Noteworthy" pitchFamily="50" charset="0"/>
              </a:rPr>
              <a:t/>
            </a:r>
            <a:br>
              <a:rPr lang="ru-RU" sz="3200" dirty="0" smtClean="0">
                <a:solidFill>
                  <a:srgbClr val="15AAB0"/>
                </a:solidFill>
                <a:latin typeface="Noteworthy" pitchFamily="50" charset="0"/>
              </a:rPr>
            </a:br>
            <a:r>
              <a:rPr lang="ru-RU" sz="3200" dirty="0">
                <a:solidFill>
                  <a:srgbClr val="15AAB0"/>
                </a:solidFill>
                <a:latin typeface="Noteworthy" pitchFamily="50" charset="0"/>
              </a:rPr>
              <a:t/>
            </a:r>
            <a:br>
              <a:rPr lang="ru-RU" sz="3200" dirty="0">
                <a:solidFill>
                  <a:srgbClr val="15AAB0"/>
                </a:solidFill>
                <a:latin typeface="Noteworthy" pitchFamily="50" charset="0"/>
              </a:rPr>
            </a:br>
            <a:r>
              <a:rPr lang="ru-RU" sz="3200" dirty="0" smtClean="0">
                <a:solidFill>
                  <a:srgbClr val="15AAB0"/>
                </a:solidFill>
                <a:latin typeface="Noteworthy" pitchFamily="50" charset="0"/>
              </a:rPr>
              <a:t>Соляные </a:t>
            </a:r>
            <a:r>
              <a:rPr lang="ru-RU" sz="3200" dirty="0" smtClean="0">
                <a:solidFill>
                  <a:srgbClr val="15AAB0"/>
                </a:solidFill>
                <a:latin typeface="Noteworthy" pitchFamily="50" charset="0"/>
              </a:rPr>
              <a:t>пещеры «</a:t>
            </a:r>
            <a:r>
              <a:rPr lang="ru-RU" sz="3200" dirty="0" err="1" smtClean="0">
                <a:solidFill>
                  <a:srgbClr val="15AAB0"/>
                </a:solidFill>
                <a:latin typeface="Noteworthy" pitchFamily="50" charset="0"/>
              </a:rPr>
              <a:t>ГалоФорт</a:t>
            </a:r>
            <a:r>
              <a:rPr lang="ru-RU" sz="3200" dirty="0" smtClean="0">
                <a:solidFill>
                  <a:srgbClr val="15AAB0"/>
                </a:solidFill>
                <a:latin typeface="Noteworthy" pitchFamily="50" charset="0"/>
              </a:rPr>
              <a:t>»</a:t>
            </a:r>
            <a:br>
              <a:rPr lang="ru-RU" sz="3200" dirty="0" smtClean="0">
                <a:solidFill>
                  <a:srgbClr val="15AAB0"/>
                </a:solidFill>
                <a:latin typeface="Noteworthy" pitchFamily="50" charset="0"/>
              </a:rPr>
            </a:br>
            <a:r>
              <a:rPr lang="ru-RU" sz="3600" dirty="0" smtClean="0">
                <a:solidFill>
                  <a:srgbClr val="15AAB0"/>
                </a:solidFill>
                <a:latin typeface="Noteworthy" pitchFamily="50" charset="0"/>
              </a:rPr>
              <a:t/>
            </a:r>
            <a:br>
              <a:rPr lang="ru-RU" sz="3600" dirty="0" smtClean="0">
                <a:solidFill>
                  <a:srgbClr val="15AAB0"/>
                </a:solidFill>
                <a:latin typeface="Noteworthy" pitchFamily="50" charset="0"/>
              </a:rPr>
            </a:br>
            <a:r>
              <a:rPr lang="ru-RU" sz="2800" dirty="0" smtClean="0">
                <a:solidFill>
                  <a:srgbClr val="15AAB0"/>
                </a:solidFill>
                <a:latin typeface="Noteworthy" pitchFamily="50" charset="0"/>
              </a:rPr>
              <a:t>2010 г.</a:t>
            </a:r>
            <a:r>
              <a:rPr lang="ru-RU" sz="3600" dirty="0" smtClean="0">
                <a:solidFill>
                  <a:srgbClr val="15AAB0"/>
                </a:solidFill>
                <a:latin typeface="Noteworthy" pitchFamily="50" charset="0"/>
              </a:rPr>
              <a:t/>
            </a:r>
            <a:br>
              <a:rPr lang="ru-RU" sz="3600" dirty="0" smtClean="0">
                <a:solidFill>
                  <a:srgbClr val="15AAB0"/>
                </a:solidFill>
                <a:latin typeface="Noteworthy" pitchFamily="50" charset="0"/>
              </a:rPr>
            </a:br>
            <a:r>
              <a:rPr lang="ru-RU" sz="2400" dirty="0" smtClean="0">
                <a:solidFill>
                  <a:srgbClr val="222222"/>
                </a:solidFill>
                <a:latin typeface="Noteworthy" pitchFamily="50" charset="0"/>
              </a:rPr>
              <a:t>основание компании </a:t>
            </a:r>
            <a:r>
              <a:rPr lang="ru-RU" sz="2800" dirty="0" smtClean="0">
                <a:solidFill>
                  <a:srgbClr val="222222"/>
                </a:solidFill>
                <a:latin typeface="Noteworthy" pitchFamily="50" charset="0"/>
              </a:rPr>
              <a:t/>
            </a:r>
            <a:br>
              <a:rPr lang="ru-RU" sz="2800" dirty="0" smtClean="0">
                <a:solidFill>
                  <a:srgbClr val="222222"/>
                </a:solidFill>
                <a:latin typeface="Noteworthy" pitchFamily="50" charset="0"/>
              </a:rPr>
            </a:br>
            <a:r>
              <a:rPr lang="ru-RU" sz="2800" dirty="0">
                <a:solidFill>
                  <a:srgbClr val="222222"/>
                </a:solidFill>
                <a:latin typeface="Noteworthy" pitchFamily="50" charset="0"/>
              </a:rPr>
              <a:t/>
            </a:r>
            <a:br>
              <a:rPr lang="ru-RU" sz="2800" dirty="0">
                <a:solidFill>
                  <a:srgbClr val="222222"/>
                </a:solidFill>
                <a:latin typeface="Noteworthy" pitchFamily="50" charset="0"/>
              </a:rPr>
            </a:br>
            <a:r>
              <a:rPr lang="ru-RU" sz="2800" dirty="0">
                <a:solidFill>
                  <a:srgbClr val="222222"/>
                </a:solidFill>
                <a:latin typeface="Noteworthy" pitchFamily="50" charset="0"/>
              </a:rPr>
              <a:t/>
            </a:r>
            <a:br>
              <a:rPr lang="ru-RU" sz="2800" dirty="0">
                <a:solidFill>
                  <a:srgbClr val="222222"/>
                </a:solidFill>
                <a:latin typeface="Noteworthy" pitchFamily="50" charset="0"/>
              </a:rPr>
            </a:br>
            <a:r>
              <a:rPr lang="ru-RU" sz="2800" dirty="0" smtClean="0">
                <a:solidFill>
                  <a:srgbClr val="15AAB0"/>
                </a:solidFill>
                <a:latin typeface="Noteworthy" pitchFamily="50" charset="0"/>
              </a:rPr>
              <a:t>2015 г.</a:t>
            </a:r>
            <a:r>
              <a:rPr lang="ru-RU" sz="2800" dirty="0" smtClean="0">
                <a:solidFill>
                  <a:srgbClr val="222222"/>
                </a:solidFill>
                <a:latin typeface="Noteworthy" pitchFamily="50" charset="0"/>
              </a:rPr>
              <a:t/>
            </a:r>
            <a:br>
              <a:rPr lang="ru-RU" sz="2800" dirty="0" smtClean="0">
                <a:solidFill>
                  <a:srgbClr val="222222"/>
                </a:solidFill>
                <a:latin typeface="Noteworthy" pitchFamily="50" charset="0"/>
              </a:rPr>
            </a:br>
            <a:r>
              <a:rPr lang="ru-RU" sz="2400" dirty="0" smtClean="0">
                <a:solidFill>
                  <a:srgbClr val="222222"/>
                </a:solidFill>
                <a:latin typeface="Noteworthy" pitchFamily="50" charset="0"/>
              </a:rPr>
              <a:t>собственное производство оборудования</a:t>
            </a:r>
            <a:br>
              <a:rPr lang="ru-RU" sz="2400" dirty="0" smtClean="0">
                <a:solidFill>
                  <a:srgbClr val="222222"/>
                </a:solidFill>
                <a:latin typeface="Noteworthy" pitchFamily="50" charset="0"/>
              </a:rPr>
            </a:br>
            <a:r>
              <a:rPr lang="ru-RU" sz="2400" dirty="0" smtClean="0">
                <a:solidFill>
                  <a:srgbClr val="222222"/>
                </a:solidFill>
                <a:latin typeface="Noteworthy" pitchFamily="50" charset="0"/>
              </a:rPr>
              <a:t/>
            </a:r>
            <a:br>
              <a:rPr lang="ru-RU" sz="2400" dirty="0" smtClean="0">
                <a:solidFill>
                  <a:srgbClr val="222222"/>
                </a:solidFill>
                <a:latin typeface="Noteworthy" pitchFamily="50" charset="0"/>
              </a:rPr>
            </a:br>
            <a:r>
              <a:rPr lang="ru-RU" sz="2400" dirty="0">
                <a:solidFill>
                  <a:srgbClr val="222222"/>
                </a:solidFill>
                <a:latin typeface="Noteworthy" pitchFamily="50" charset="0"/>
              </a:rPr>
              <a:t/>
            </a:r>
            <a:br>
              <a:rPr lang="ru-RU" sz="2400" dirty="0">
                <a:solidFill>
                  <a:srgbClr val="222222"/>
                </a:solidFill>
                <a:latin typeface="Noteworthy" pitchFamily="50" charset="0"/>
              </a:rPr>
            </a:br>
            <a:r>
              <a:rPr lang="ru-RU" sz="2400" dirty="0" smtClean="0">
                <a:solidFill>
                  <a:srgbClr val="222222"/>
                </a:solidFill>
                <a:latin typeface="Noteworthy" pitchFamily="50" charset="0"/>
              </a:rPr>
              <a:t>Партнеры  по региону - 2</a:t>
            </a:r>
            <a:br>
              <a:rPr lang="ru-RU" sz="2400" dirty="0" smtClean="0">
                <a:solidFill>
                  <a:srgbClr val="222222"/>
                </a:solidFill>
                <a:latin typeface="Noteworthy" pitchFamily="50" charset="0"/>
              </a:rPr>
            </a:br>
            <a:r>
              <a:rPr lang="ru-RU" sz="2400" dirty="0" smtClean="0">
                <a:solidFill>
                  <a:srgbClr val="222222"/>
                </a:solidFill>
                <a:latin typeface="Noteworthy" pitchFamily="50" charset="0"/>
              </a:rPr>
              <a:t>Партнеры  по стране - </a:t>
            </a:r>
            <a:r>
              <a:rPr lang="ru-RU" sz="2400" dirty="0" smtClean="0">
                <a:solidFill>
                  <a:srgbClr val="222222"/>
                </a:solidFill>
                <a:latin typeface="Noteworthy" pitchFamily="50" charset="0"/>
              </a:rPr>
              <a:t>3</a:t>
            </a:r>
            <a:endParaRPr lang="ru-RU" sz="2400" dirty="0">
              <a:solidFill>
                <a:srgbClr val="15AAB0"/>
              </a:solidFill>
              <a:latin typeface="Noteworthy" pitchFamily="50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914" y="273050"/>
            <a:ext cx="4883558" cy="6324302"/>
          </a:xfrm>
        </p:spPr>
      </p:pic>
    </p:spTree>
    <p:extLst>
      <p:ext uri="{BB962C8B-B14F-4D97-AF65-F5344CB8AC3E}">
        <p14:creationId xmlns:p14="http://schemas.microsoft.com/office/powerpoint/2010/main" val="295441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70391"/>
            <a:ext cx="8712968" cy="5398969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7504" y="332656"/>
            <a:ext cx="8964488" cy="85880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5A5A5A"/>
                </a:solidFill>
                <a:latin typeface="Noteworthy" pitchFamily="50" charset="0"/>
              </a:rPr>
              <a:t>Соляные пещеры «</a:t>
            </a:r>
            <a:r>
              <a:rPr lang="ru-RU" sz="3600" dirty="0" err="1" smtClean="0">
                <a:solidFill>
                  <a:srgbClr val="5A5A5A"/>
                </a:solidFill>
                <a:latin typeface="Noteworthy" pitchFamily="50" charset="0"/>
              </a:rPr>
              <a:t>ГалоФорт</a:t>
            </a:r>
            <a:r>
              <a:rPr lang="ru-RU" sz="3600" dirty="0" smtClean="0">
                <a:solidFill>
                  <a:srgbClr val="5A5A5A"/>
                </a:solidFill>
                <a:latin typeface="Noteworthy" pitchFamily="50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7347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cs622730.vk.me/v622730727/16e86/mLkjSqsUxgg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" b="3222"/>
          <a:stretch>
            <a:fillRect/>
          </a:stretch>
        </p:blipFill>
        <p:spPr bwMode="auto">
          <a:xfrm>
            <a:off x="1763688" y="1124744"/>
            <a:ext cx="5723185" cy="429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0" y="5517232"/>
            <a:ext cx="9144000" cy="1340768"/>
          </a:xfrm>
        </p:spPr>
        <p:txBody>
          <a:bodyPr>
            <a:noAutofit/>
          </a:bodyPr>
          <a:lstStyle/>
          <a:p>
            <a:pPr marL="457200" indent="-457200" algn="ctr">
              <a:buFontTx/>
              <a:buChar char="-"/>
            </a:pPr>
            <a:r>
              <a:rPr lang="ru-RU" sz="3200" dirty="0">
                <a:solidFill>
                  <a:srgbClr val="222222"/>
                </a:solidFill>
                <a:latin typeface="Noteworthy" pitchFamily="50" charset="0"/>
              </a:rPr>
              <a:t>з</a:t>
            </a:r>
            <a:r>
              <a:rPr lang="ru-RU" sz="3200" dirty="0" smtClean="0">
                <a:solidFill>
                  <a:srgbClr val="222222"/>
                </a:solidFill>
                <a:latin typeface="Noteworthy" pitchFamily="50" charset="0"/>
              </a:rPr>
              <a:t>аболеваний органов дыхания</a:t>
            </a:r>
          </a:p>
          <a:p>
            <a:pPr algn="ctr"/>
            <a:r>
              <a:rPr lang="ru-RU" sz="2400" dirty="0" smtClean="0">
                <a:solidFill>
                  <a:srgbClr val="5A5A5A"/>
                </a:solidFill>
                <a:latin typeface="Noteworthy" pitchFamily="50" charset="0"/>
              </a:rPr>
              <a:t>(бронхиальная астма, простудные заболевания и пр.)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15AAB0"/>
                </a:solidFill>
                <a:latin typeface="Noteworthy" pitchFamily="50" charset="0"/>
              </a:rPr>
              <a:t>Соляная пещера – это профилактика:</a:t>
            </a:r>
            <a:endParaRPr lang="ru-RU" sz="3200" dirty="0">
              <a:solidFill>
                <a:srgbClr val="15AAB0"/>
              </a:solidFill>
              <a:latin typeface="Noteworth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16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0" y="5517232"/>
            <a:ext cx="9144000" cy="1340768"/>
          </a:xfrm>
        </p:spPr>
        <p:txBody>
          <a:bodyPr>
            <a:noAutofit/>
          </a:bodyPr>
          <a:lstStyle/>
          <a:p>
            <a:pPr marL="457200" indent="-457200" algn="ctr">
              <a:buFontTx/>
              <a:buChar char="-"/>
            </a:pPr>
            <a:r>
              <a:rPr lang="ru-RU" sz="3200" dirty="0">
                <a:solidFill>
                  <a:srgbClr val="222222"/>
                </a:solidFill>
                <a:latin typeface="Noteworthy" pitchFamily="50" charset="0"/>
              </a:rPr>
              <a:t>а</a:t>
            </a:r>
            <a:r>
              <a:rPr lang="ru-RU" sz="3200" dirty="0" smtClean="0">
                <a:solidFill>
                  <a:srgbClr val="222222"/>
                </a:solidFill>
                <a:latin typeface="Noteworthy" pitchFamily="50" charset="0"/>
              </a:rPr>
              <a:t>ллергических заболеваний</a:t>
            </a:r>
          </a:p>
          <a:p>
            <a:pPr algn="ctr"/>
            <a:r>
              <a:rPr lang="ru-RU" sz="2400" dirty="0" smtClean="0">
                <a:solidFill>
                  <a:srgbClr val="5A5A5A"/>
                </a:solidFill>
                <a:latin typeface="Noteworthy" pitchFamily="50" charset="0"/>
              </a:rPr>
              <a:t>(аллергия на цветение, животных и пр.)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15AAB0"/>
                </a:solidFill>
                <a:latin typeface="Noteworthy" pitchFamily="50" charset="0"/>
              </a:rPr>
              <a:t>Соляная пещера – это профилактика:</a:t>
            </a:r>
            <a:endParaRPr lang="ru-RU" sz="3200" dirty="0">
              <a:solidFill>
                <a:srgbClr val="15AAB0"/>
              </a:solidFill>
              <a:latin typeface="Noteworthy" pitchFamily="50" charset="0"/>
            </a:endParaRPr>
          </a:p>
        </p:txBody>
      </p:sp>
      <p:pic>
        <p:nvPicPr>
          <p:cNvPr id="2052" name="Picture 4" descr="Бесплатные фото Есть Лихорадка (Страница 1) - MyStockPhoto.com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 bwMode="auto">
          <a:xfrm>
            <a:off x="179512" y="908720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Аллерг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048" y="2132856"/>
            <a:ext cx="4651528" cy="344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01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0" y="5013176"/>
            <a:ext cx="9144000" cy="1844824"/>
          </a:xfrm>
        </p:spPr>
        <p:txBody>
          <a:bodyPr>
            <a:noAutofit/>
          </a:bodyPr>
          <a:lstStyle/>
          <a:p>
            <a:pPr marL="457200" lvl="0" indent="-457200" algn="ctr">
              <a:buFontTx/>
              <a:buChar char="-"/>
            </a:pPr>
            <a:r>
              <a:rPr lang="ru-RU" sz="3200" dirty="0">
                <a:solidFill>
                  <a:srgbClr val="222222"/>
                </a:solidFill>
                <a:latin typeface="Noteworthy" pitchFamily="50" charset="0"/>
              </a:rPr>
              <a:t>р</a:t>
            </a:r>
            <a:r>
              <a:rPr lang="ru-RU" sz="3200" dirty="0" smtClean="0">
                <a:solidFill>
                  <a:srgbClr val="222222"/>
                </a:solidFill>
                <a:latin typeface="Noteworthy" pitchFamily="50" charset="0"/>
              </a:rPr>
              <a:t>азвития  патологий </a:t>
            </a:r>
            <a:r>
              <a:rPr lang="ru-RU" sz="3200" dirty="0">
                <a:solidFill>
                  <a:srgbClr val="222222"/>
                </a:solidFill>
                <a:latin typeface="Noteworthy" pitchFamily="50" charset="0"/>
              </a:rPr>
              <a:t>у детей, </a:t>
            </a:r>
            <a:endParaRPr lang="ru-RU" sz="3200" dirty="0" smtClean="0">
              <a:solidFill>
                <a:srgbClr val="222222"/>
              </a:solidFill>
              <a:latin typeface="Noteworthy" pitchFamily="50" charset="0"/>
            </a:endParaRPr>
          </a:p>
          <a:p>
            <a:pPr lvl="0" algn="ctr"/>
            <a:r>
              <a:rPr lang="ru-RU" sz="2400" dirty="0" smtClean="0">
                <a:solidFill>
                  <a:srgbClr val="222222"/>
                </a:solidFill>
                <a:latin typeface="Noteworthy" pitchFamily="50" charset="0"/>
              </a:rPr>
              <a:t>проживающих в  </a:t>
            </a:r>
            <a:r>
              <a:rPr lang="ru-RU" sz="2400" dirty="0">
                <a:solidFill>
                  <a:srgbClr val="222222"/>
                </a:solidFill>
                <a:latin typeface="Noteworthy" pitchFamily="50" charset="0"/>
              </a:rPr>
              <a:t>городах </a:t>
            </a:r>
            <a:endParaRPr lang="ru-RU" sz="2400" dirty="0" smtClean="0">
              <a:solidFill>
                <a:srgbClr val="222222"/>
              </a:solidFill>
              <a:latin typeface="Noteworthy" pitchFamily="50" charset="0"/>
            </a:endParaRPr>
          </a:p>
          <a:p>
            <a:pPr lvl="0" algn="ctr"/>
            <a:r>
              <a:rPr lang="ru-RU" sz="4000" dirty="0">
                <a:solidFill>
                  <a:srgbClr val="222222"/>
                </a:solidFill>
                <a:latin typeface="Noteworthy" pitchFamily="50" charset="0"/>
              </a:rPr>
              <a:t>п</a:t>
            </a:r>
            <a:r>
              <a:rPr lang="ru-RU" sz="4000" dirty="0" smtClean="0">
                <a:solidFill>
                  <a:srgbClr val="222222"/>
                </a:solidFill>
                <a:latin typeface="Noteworthy" pitchFamily="50" charset="0"/>
              </a:rPr>
              <a:t>ромышленной зоны</a:t>
            </a:r>
          </a:p>
          <a:p>
            <a:pPr algn="ctr"/>
            <a:endParaRPr lang="ru-RU" sz="2400" dirty="0" smtClean="0">
              <a:solidFill>
                <a:srgbClr val="5A5A5A"/>
              </a:solidFill>
              <a:latin typeface="Noteworthy" pitchFamily="50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15AAB0"/>
                </a:solidFill>
                <a:latin typeface="Noteworthy" pitchFamily="50" charset="0"/>
              </a:rPr>
              <a:t>Соляная пещера – это профилактика:</a:t>
            </a:r>
            <a:endParaRPr lang="ru-RU" sz="3200" dirty="0">
              <a:solidFill>
                <a:srgbClr val="15AAB0"/>
              </a:solidFill>
              <a:latin typeface="Noteworthy" pitchFamily="50" charset="0"/>
            </a:endParaRPr>
          </a:p>
        </p:txBody>
      </p:sp>
      <p:pic>
        <p:nvPicPr>
          <p:cNvPr id="3075" name="Picture 3" descr="C:\Users\пользователь\Pictures\AirPollutionBaby_020713-617x41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" r="1576"/>
          <a:stretch>
            <a:fillRect/>
          </a:stretch>
        </p:blipFill>
        <p:spPr bwMode="auto">
          <a:xfrm>
            <a:off x="1792288" y="908050"/>
            <a:ext cx="54864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6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627101"/>
              </p:ext>
            </p:extLst>
          </p:nvPr>
        </p:nvGraphicFramePr>
        <p:xfrm>
          <a:off x="251520" y="1772816"/>
          <a:ext cx="8517632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7C80"/>
                </a:solidFill>
              </a:rPr>
              <a:t> </a:t>
            </a:r>
            <a:r>
              <a:rPr lang="ru-RU" sz="4000" dirty="0" smtClean="0">
                <a:solidFill>
                  <a:srgbClr val="FF7C80"/>
                </a:solidFill>
                <a:latin typeface="Noteworthy" pitchFamily="50" charset="0"/>
              </a:rPr>
              <a:t>80%</a:t>
            </a:r>
            <a:r>
              <a:rPr lang="ru-RU" sz="3600" dirty="0" smtClean="0">
                <a:solidFill>
                  <a:srgbClr val="FF7C80"/>
                </a:solidFill>
                <a:latin typeface="Noteworthy" pitchFamily="50" charset="0"/>
              </a:rPr>
              <a:t> </a:t>
            </a:r>
            <a:r>
              <a:rPr lang="ru-RU" sz="3600" dirty="0" smtClean="0">
                <a:solidFill>
                  <a:srgbClr val="222222"/>
                </a:solidFill>
                <a:latin typeface="Noteworthy" pitchFamily="50" charset="0"/>
              </a:rPr>
              <a:t>клиентов  -  </a:t>
            </a:r>
            <a:r>
              <a:rPr lang="ru-RU" sz="3600" dirty="0" smtClean="0">
                <a:solidFill>
                  <a:srgbClr val="FF7C80"/>
                </a:solidFill>
                <a:latin typeface="Noteworthy" pitchFamily="50" charset="0"/>
              </a:rPr>
              <a:t>дети </a:t>
            </a:r>
            <a:r>
              <a:rPr lang="ru-RU" sz="3600" dirty="0" smtClean="0">
                <a:solidFill>
                  <a:srgbClr val="FF7C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600" dirty="0">
                <a:solidFill>
                  <a:srgbClr val="FF7C80"/>
                </a:solidFill>
                <a:latin typeface="Noteworthy" pitchFamily="50" charset="0"/>
              </a:rPr>
              <a:t>-</a:t>
            </a:r>
            <a:r>
              <a:rPr lang="ru-RU" sz="3600" dirty="0" smtClean="0">
                <a:solidFill>
                  <a:srgbClr val="FF7C80"/>
                </a:solidFill>
                <a:latin typeface="Noteworthy" pitchFamily="50" charset="0"/>
              </a:rPr>
              <a:t>6 лет, </a:t>
            </a:r>
            <a:r>
              <a:rPr lang="ru-RU" sz="3600" dirty="0" smtClean="0">
                <a:solidFill>
                  <a:srgbClr val="222222"/>
                </a:solidFill>
                <a:latin typeface="Noteworthy" pitchFamily="50" charset="0"/>
              </a:rPr>
              <a:t>посещающие </a:t>
            </a:r>
            <a:r>
              <a:rPr lang="ru-RU" sz="3600" dirty="0" smtClean="0">
                <a:solidFill>
                  <a:srgbClr val="FF7C80"/>
                </a:solidFill>
                <a:latin typeface="Noteworthy" pitchFamily="50" charset="0"/>
              </a:rPr>
              <a:t>детский сад</a:t>
            </a:r>
            <a:endParaRPr lang="ru-RU" sz="3600" dirty="0">
              <a:solidFill>
                <a:srgbClr val="FF7C80"/>
              </a:solidFill>
              <a:latin typeface="Noteworth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7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9208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15AAB0"/>
                </a:solidFill>
                <a:latin typeface="Noteworthy" pitchFamily="50" charset="0"/>
              </a:rPr>
              <a:t>«Бизнес Соляная пещера» - это</a:t>
            </a:r>
            <a:endParaRPr lang="ru-RU" sz="3600" dirty="0">
              <a:solidFill>
                <a:srgbClr val="15AAB0"/>
              </a:solidFill>
              <a:latin typeface="Noteworthy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8964488" cy="5832648"/>
          </a:xfrm>
        </p:spPr>
        <p:txBody>
          <a:bodyPr>
            <a:normAutofit fontScale="85000" lnSpcReduction="10000"/>
          </a:bodyPr>
          <a:lstStyle/>
          <a:p>
            <a:pPr marL="457200" lvl="0" indent="-457200" algn="l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222222"/>
                </a:solidFill>
                <a:latin typeface="Noteworthy" pitchFamily="50" charset="0"/>
              </a:rPr>
              <a:t>нестандартный бизнес</a:t>
            </a:r>
          </a:p>
          <a:p>
            <a:pPr lvl="0" algn="l"/>
            <a:endParaRPr lang="ru-RU" sz="2800" dirty="0" smtClean="0">
              <a:solidFill>
                <a:srgbClr val="222222"/>
              </a:solidFill>
              <a:latin typeface="Noteworthy" pitchFamily="50" charset="0"/>
            </a:endParaRPr>
          </a:p>
          <a:p>
            <a:pPr marL="457200" lvl="0" indent="-457200" algn="l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222222"/>
                </a:solidFill>
                <a:latin typeface="Noteworthy" pitchFamily="50" charset="0"/>
              </a:rPr>
              <a:t>бизнес</a:t>
            </a:r>
            <a:r>
              <a:rPr lang="ru-RU" sz="2800" dirty="0">
                <a:solidFill>
                  <a:srgbClr val="222222"/>
                </a:solidFill>
                <a:latin typeface="Noteworthy" pitchFamily="50" charset="0"/>
              </a:rPr>
              <a:t>, который подходит как </a:t>
            </a:r>
            <a:r>
              <a:rPr lang="ru-RU" sz="2800" dirty="0" smtClean="0">
                <a:solidFill>
                  <a:srgbClr val="222222"/>
                </a:solidFill>
                <a:latin typeface="Noteworthy" pitchFamily="50" charset="0"/>
              </a:rPr>
              <a:t>опытным бизнесменам</a:t>
            </a:r>
            <a:r>
              <a:rPr lang="ru-RU" sz="2800" dirty="0">
                <a:solidFill>
                  <a:srgbClr val="222222"/>
                </a:solidFill>
                <a:latin typeface="Noteworthy" pitchFamily="50" charset="0"/>
              </a:rPr>
              <a:t>, так и </a:t>
            </a:r>
            <a:r>
              <a:rPr lang="ru-RU" sz="2800" dirty="0" smtClean="0">
                <a:solidFill>
                  <a:srgbClr val="222222"/>
                </a:solidFill>
                <a:latin typeface="Noteworthy" pitchFamily="50" charset="0"/>
              </a:rPr>
              <a:t>новичкам</a:t>
            </a:r>
          </a:p>
          <a:p>
            <a:pPr lvl="0" algn="l"/>
            <a:endParaRPr lang="ru-RU" sz="2800" dirty="0" smtClean="0">
              <a:solidFill>
                <a:srgbClr val="222222"/>
              </a:solidFill>
              <a:latin typeface="Noteworthy" pitchFamily="50" charset="0"/>
            </a:endParaRPr>
          </a:p>
          <a:p>
            <a:pPr marL="457200" lvl="0" indent="-457200" algn="l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222222"/>
                </a:solidFill>
                <a:latin typeface="Noteworthy" pitchFamily="50" charset="0"/>
              </a:rPr>
              <a:t>бизнес в   свободной   нише</a:t>
            </a:r>
          </a:p>
          <a:p>
            <a:pPr lvl="0" algn="l"/>
            <a:endParaRPr lang="ru-RU" sz="2800" dirty="0">
              <a:solidFill>
                <a:srgbClr val="222222"/>
              </a:solidFill>
              <a:latin typeface="Noteworthy" pitchFamily="50" charset="0"/>
            </a:endParaRPr>
          </a:p>
          <a:p>
            <a:pPr marL="457200" lvl="0" indent="-457200" algn="l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222222"/>
                </a:solidFill>
                <a:latin typeface="Noteworthy" pitchFamily="50" charset="0"/>
              </a:rPr>
              <a:t>бизнес</a:t>
            </a:r>
            <a:r>
              <a:rPr lang="ru-RU" sz="2800" dirty="0">
                <a:solidFill>
                  <a:srgbClr val="222222"/>
                </a:solidFill>
                <a:latin typeface="Noteworthy" pitchFamily="50" charset="0"/>
              </a:rPr>
              <a:t>, который можно совмещать с основной </a:t>
            </a:r>
            <a:r>
              <a:rPr lang="ru-RU" sz="2800" dirty="0" smtClean="0">
                <a:solidFill>
                  <a:srgbClr val="222222"/>
                </a:solidFill>
                <a:latin typeface="Noteworthy" pitchFamily="50" charset="0"/>
              </a:rPr>
              <a:t>  работой</a:t>
            </a:r>
          </a:p>
          <a:p>
            <a:pPr marL="457200" lvl="0" indent="-457200" algn="l">
              <a:buFont typeface="Wingdings" panose="05000000000000000000" pitchFamily="2" charset="2"/>
              <a:buChar char="ü"/>
            </a:pPr>
            <a:endParaRPr lang="ru-RU" sz="2800" dirty="0">
              <a:solidFill>
                <a:srgbClr val="222222"/>
              </a:solidFill>
              <a:latin typeface="Noteworthy" pitchFamily="50" charset="0"/>
            </a:endParaRPr>
          </a:p>
          <a:p>
            <a:pPr marL="457200" lvl="0" indent="-457200" algn="l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222222"/>
                </a:solidFill>
                <a:latin typeface="Noteworthy" pitchFamily="50" charset="0"/>
              </a:rPr>
              <a:t>бизнес</a:t>
            </a:r>
            <a:r>
              <a:rPr lang="ru-RU" sz="2800" dirty="0">
                <a:solidFill>
                  <a:srgbClr val="222222"/>
                </a:solidFill>
                <a:latin typeface="Noteworthy" pitchFamily="50" charset="0"/>
              </a:rPr>
              <a:t>, который не требует больших затрат </a:t>
            </a:r>
            <a:r>
              <a:rPr lang="ru-RU" sz="2800" dirty="0" smtClean="0">
                <a:solidFill>
                  <a:srgbClr val="222222"/>
                </a:solidFill>
                <a:latin typeface="Noteworthy" pitchFamily="50" charset="0"/>
              </a:rPr>
              <a:t> на  старте  и      в </a:t>
            </a:r>
            <a:r>
              <a:rPr lang="ru-RU" sz="2800" dirty="0">
                <a:solidFill>
                  <a:srgbClr val="222222"/>
                </a:solidFill>
                <a:latin typeface="Noteworthy" pitchFamily="50" charset="0"/>
              </a:rPr>
              <a:t>процессе </a:t>
            </a:r>
            <a:r>
              <a:rPr lang="ru-RU" sz="2800" dirty="0" smtClean="0">
                <a:solidFill>
                  <a:srgbClr val="222222"/>
                </a:solidFill>
                <a:latin typeface="Noteworthy" pitchFamily="50" charset="0"/>
              </a:rPr>
              <a:t>работы</a:t>
            </a:r>
          </a:p>
          <a:p>
            <a:pPr lvl="0" algn="l"/>
            <a:endParaRPr lang="ru-RU" sz="2800" dirty="0">
              <a:solidFill>
                <a:srgbClr val="222222"/>
              </a:solidFill>
              <a:latin typeface="Noteworthy" pitchFamily="50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FF5050"/>
                </a:solidFill>
                <a:latin typeface="Noteworthy" pitchFamily="50" charset="0"/>
              </a:rPr>
              <a:t>бизнес</a:t>
            </a:r>
            <a:r>
              <a:rPr lang="ru-RU" sz="2800" dirty="0">
                <a:solidFill>
                  <a:srgbClr val="FF5050"/>
                </a:solidFill>
                <a:latin typeface="Noteworthy" pitchFamily="50" charset="0"/>
              </a:rPr>
              <a:t>, </a:t>
            </a:r>
            <a:r>
              <a:rPr lang="ru-RU" sz="2800" dirty="0" smtClean="0">
                <a:solidFill>
                  <a:srgbClr val="FF5050"/>
                </a:solidFill>
                <a:latin typeface="Noteworthy" pitchFamily="50" charset="0"/>
              </a:rPr>
              <a:t>который </a:t>
            </a:r>
            <a:r>
              <a:rPr lang="ru-RU" sz="2800" dirty="0">
                <a:solidFill>
                  <a:srgbClr val="FF5050"/>
                </a:solidFill>
                <a:latin typeface="Noteworthy" pitchFamily="50" charset="0"/>
              </a:rPr>
              <a:t>в год будет приносить вам от </a:t>
            </a:r>
            <a:r>
              <a:rPr lang="ru-RU" sz="2400" dirty="0" smtClean="0">
                <a:solidFill>
                  <a:srgbClr val="FF5050"/>
                </a:solidFill>
              </a:rPr>
              <a:t> </a:t>
            </a:r>
            <a:r>
              <a:rPr lang="ru-RU" sz="3800" b="1" dirty="0" smtClean="0">
                <a:solidFill>
                  <a:srgbClr val="FF5050"/>
                </a:solidFill>
                <a:latin typeface="CentSchbkCyrill BT" panose="02040603050705020303" pitchFamily="18" charset="-52"/>
              </a:rPr>
              <a:t>2 </a:t>
            </a:r>
            <a:r>
              <a:rPr lang="ru-RU" sz="3800" b="1" dirty="0">
                <a:solidFill>
                  <a:srgbClr val="FF5050"/>
                </a:solidFill>
                <a:latin typeface="CentSchbkCyrill BT" panose="02040603050705020303" pitchFamily="18" charset="-52"/>
              </a:rPr>
              <a:t>млн</a:t>
            </a:r>
            <a:r>
              <a:rPr lang="ru-RU" sz="2800" dirty="0">
                <a:solidFill>
                  <a:srgbClr val="FF5050"/>
                </a:solidFill>
                <a:latin typeface="Noteworthy" pitchFamily="50" charset="0"/>
              </a:rPr>
              <a:t>. </a:t>
            </a:r>
            <a:r>
              <a:rPr lang="ru-RU" sz="3800" b="1" dirty="0" smtClean="0">
                <a:solidFill>
                  <a:srgbClr val="FF5050"/>
                </a:solidFill>
                <a:latin typeface="CentSchbkCyrill BT" panose="02040603050705020303" pitchFamily="18" charset="-52"/>
              </a:rPr>
              <a:t>руб</a:t>
            </a:r>
            <a:r>
              <a:rPr lang="ru-RU" sz="2800" dirty="0" smtClean="0">
                <a:solidFill>
                  <a:srgbClr val="FF5050"/>
                </a:solidFill>
                <a:latin typeface="Noteworthy" pitchFamily="50" charset="0"/>
              </a:rPr>
              <a:t>. чистой прибыли</a:t>
            </a:r>
            <a:endParaRPr lang="ru-RU" sz="2800" dirty="0">
              <a:solidFill>
                <a:srgbClr val="FF5050"/>
              </a:solidFill>
              <a:latin typeface="Noteworthy" pitchFamily="50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97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6|1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3157</TotalTime>
  <Words>414</Words>
  <Application>Microsoft Office PowerPoint</Application>
  <PresentationFormat>Экран (4:3)</PresentationFormat>
  <Paragraphs>120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Соляные пещеры новый формат здоровья </vt:lpstr>
      <vt:lpstr>Содержание:</vt:lpstr>
      <vt:lpstr>      Соляные пещеры «ГалоФорт»  2010 г. основание компании    2015 г. собственное производство оборудования   Партнеры  по региону - 2 Партнеры  по стране - 3</vt:lpstr>
      <vt:lpstr>Презентация PowerPoint</vt:lpstr>
      <vt:lpstr>Соляная пещера – это профилактика:</vt:lpstr>
      <vt:lpstr>Соляная пещера – это профилактика:</vt:lpstr>
      <vt:lpstr>Соляная пещера – это профилактика:</vt:lpstr>
      <vt:lpstr> 80% клиентов  -  дети 1-6 лет, посещающие детский сад</vt:lpstr>
      <vt:lpstr>«Бизнес Соляная пещера» - это</vt:lpstr>
      <vt:lpstr>Преимущества работы с «ГалоФорт»:</vt:lpstr>
      <vt:lpstr>Преимущества работы с «ГалоФорт»:</vt:lpstr>
      <vt:lpstr>Презентация PowerPoint</vt:lpstr>
      <vt:lpstr>Презентация PowerPoint</vt:lpstr>
      <vt:lpstr>Состав франшизы:</vt:lpstr>
      <vt:lpstr>Варианты партнерства</vt:lpstr>
      <vt:lpstr>Контактная информация: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Соляные пещеры</dc:title>
  <dc:creator>пользователь</dc:creator>
  <cp:lastModifiedBy>pk7</cp:lastModifiedBy>
  <cp:revision>86</cp:revision>
  <dcterms:created xsi:type="dcterms:W3CDTF">2015-05-17T08:10:48Z</dcterms:created>
  <dcterms:modified xsi:type="dcterms:W3CDTF">2015-05-21T05:08:49Z</dcterms:modified>
</cp:coreProperties>
</file>