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745" r:id="rId4"/>
  </p:sldMasterIdLst>
  <p:notesMasterIdLst>
    <p:notesMasterId r:id="rId29"/>
  </p:notesMasterIdLst>
  <p:handoutMasterIdLst>
    <p:handoutMasterId r:id="rId30"/>
  </p:handoutMasterIdLst>
  <p:sldIdLst>
    <p:sldId id="289" r:id="rId5"/>
    <p:sldId id="303" r:id="rId6"/>
    <p:sldId id="302" r:id="rId7"/>
    <p:sldId id="333" r:id="rId8"/>
    <p:sldId id="262" r:id="rId9"/>
    <p:sldId id="304" r:id="rId10"/>
    <p:sldId id="372" r:id="rId11"/>
    <p:sldId id="328" r:id="rId12"/>
    <p:sldId id="327" r:id="rId13"/>
    <p:sldId id="351" r:id="rId14"/>
    <p:sldId id="294" r:id="rId15"/>
    <p:sldId id="305" r:id="rId16"/>
    <p:sldId id="329" r:id="rId17"/>
    <p:sldId id="376" r:id="rId18"/>
    <p:sldId id="378" r:id="rId19"/>
    <p:sldId id="348" r:id="rId20"/>
    <p:sldId id="331" r:id="rId21"/>
    <p:sldId id="377" r:id="rId22"/>
    <p:sldId id="332" r:id="rId23"/>
    <p:sldId id="336" r:id="rId24"/>
    <p:sldId id="337" r:id="rId25"/>
    <p:sldId id="338" r:id="rId26"/>
    <p:sldId id="379" r:id="rId27"/>
    <p:sldId id="367"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DF3B31"/>
    <a:srgbClr val="91644F"/>
    <a:srgbClr val="6283D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2064" y="-6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D5F34F-FCDC-314D-834E-0473E59676D1}" type="datetime1">
              <a:rPr lang="en-GB" smtClean="0"/>
              <a:t>18.05.15</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6D3B6B-87A5-2044-9229-BA6A463829CD}" type="slidenum">
              <a:rPr lang="ru-RU" smtClean="0"/>
              <a:t>‹#›</a:t>
            </a:fld>
            <a:endParaRPr lang="ru-RU"/>
          </a:p>
        </p:txBody>
      </p:sp>
    </p:spTree>
    <p:extLst>
      <p:ext uri="{BB962C8B-B14F-4D97-AF65-F5344CB8AC3E}">
        <p14:creationId xmlns:p14="http://schemas.microsoft.com/office/powerpoint/2010/main" val="26917087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40BF47-15DC-E14E-B2ED-892D280D53FE}" type="datetime1">
              <a:rPr lang="en-GB" smtClean="0"/>
              <a:t>18.05.15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256032-B99A-456D-82C7-60E70B4B9DFE}" type="slidenum">
              <a:rPr lang="ru-RU" smtClean="0"/>
              <a:pPr/>
              <a:t>‹#›</a:t>
            </a:fld>
            <a:endParaRPr lang="ru-RU"/>
          </a:p>
        </p:txBody>
      </p:sp>
    </p:spTree>
    <p:extLst>
      <p:ext uri="{BB962C8B-B14F-4D97-AF65-F5344CB8AC3E}">
        <p14:creationId xmlns:p14="http://schemas.microsoft.com/office/powerpoint/2010/main" val="39576775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55B6CF5-D3FF-544C-936F-FBBC6A7BFA16}" type="datetime1">
              <a:rPr lang="en-GB" smtClean="0"/>
              <a:t>18.05.15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5D1669-3E22-4F88-BB06-B6F8CECF561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83B60F-DFA1-E049-8C61-6DA387356C68}" type="datetime1">
              <a:rPr lang="en-GB" smtClean="0"/>
              <a:t>18.05.15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5D1669-3E22-4F88-BB06-B6F8CECF561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C770A3-EFC9-F14C-9454-6C5CF9889E8C}" type="datetime1">
              <a:rPr lang="en-GB" smtClean="0"/>
              <a:t>18.05.15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5D1669-3E22-4F88-BB06-B6F8CECF5610}"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Заголовок раздела">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7" name="Заголовок 6"/>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fld id="{BC94250A-432A-234A-8E0E-CC2017089C27}" type="datetime1">
              <a:rPr lang="en-GB" smtClean="0"/>
              <a:t>18.05.15</a:t>
            </a:fld>
            <a:endParaRPr lang="ru-RU" altLang="en-US" dirty="0"/>
          </a:p>
        </p:txBody>
      </p:sp>
      <p:sp>
        <p:nvSpPr>
          <p:cNvPr id="5" name="Нижний колонтитул 4"/>
          <p:cNvSpPr>
            <a:spLocks noGrp="1"/>
          </p:cNvSpPr>
          <p:nvPr>
            <p:ph type="ftr" sz="quarter" idx="11"/>
          </p:nvPr>
        </p:nvSpPr>
        <p:spPr/>
        <p:txBody>
          <a:bodyPr/>
          <a:lstStyle/>
          <a:p>
            <a:pPr>
              <a:defRPr/>
            </a:pPr>
            <a:endParaRPr lang="ru-RU" altLang="en-US" dirty="0"/>
          </a:p>
        </p:txBody>
      </p:sp>
      <p:sp>
        <p:nvSpPr>
          <p:cNvPr id="6" name="Номер слайда 5"/>
          <p:cNvSpPr>
            <a:spLocks noGrp="1"/>
          </p:cNvSpPr>
          <p:nvPr>
            <p:ph type="sldNum" sz="quarter" idx="12"/>
          </p:nvPr>
        </p:nvSpPr>
        <p:spPr/>
        <p:txBody>
          <a:bodyPr/>
          <a:lstStyle/>
          <a:p>
            <a:pPr>
              <a:defRPr/>
            </a:pPr>
            <a:fld id="{A62DD4D1-548C-46DE-B94A-1BB11F67C41D}" type="slidenum">
              <a:rPr lang="ru-RU" altLang="en-US" smtClean="0"/>
              <a:pPr>
                <a:defRPr/>
              </a:pPr>
              <a:t>‹#›</a:t>
            </a:fld>
            <a:endParaRPr lang="ru-RU"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A96BDCB0-4B74-F343-BCE8-795803A3073F}" type="datetime1">
              <a:rPr lang="en-GB" smtClean="0"/>
              <a:t>18.05.15</a:t>
            </a:fld>
            <a:endParaRPr lang="ru-RU" altLang="en-US" dirty="0"/>
          </a:p>
        </p:txBody>
      </p:sp>
      <p:sp>
        <p:nvSpPr>
          <p:cNvPr id="5" name="Нижний колонтитул 4"/>
          <p:cNvSpPr>
            <a:spLocks noGrp="1"/>
          </p:cNvSpPr>
          <p:nvPr>
            <p:ph type="ftr" sz="quarter" idx="11"/>
          </p:nvPr>
        </p:nvSpPr>
        <p:spPr/>
        <p:txBody>
          <a:bodyPr/>
          <a:lstStyle/>
          <a:p>
            <a:pPr>
              <a:defRPr/>
            </a:pPr>
            <a:endParaRPr lang="ru-RU" altLang="en-US" dirty="0"/>
          </a:p>
        </p:txBody>
      </p:sp>
      <p:sp>
        <p:nvSpPr>
          <p:cNvPr id="6" name="Номер слайда 5"/>
          <p:cNvSpPr>
            <a:spLocks noGrp="1"/>
          </p:cNvSpPr>
          <p:nvPr>
            <p:ph type="sldNum" sz="quarter" idx="12"/>
          </p:nvPr>
        </p:nvSpPr>
        <p:spPr/>
        <p:txBody>
          <a:bodyPr/>
          <a:lstStyle/>
          <a:p>
            <a:pPr>
              <a:defRPr/>
            </a:pPr>
            <a:fld id="{A62DD4D1-548C-46DE-B94A-1BB11F67C41D}" type="slidenum">
              <a:rPr lang="ru-RU" altLang="en-US" smtClean="0"/>
              <a:pPr>
                <a:defRPr/>
              </a:pPr>
              <a:t>‹#›</a:t>
            </a:fld>
            <a:endParaRPr lang="ru-RU"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fld id="{9E45C03C-3AE0-104A-A7AF-9466E721323D}" type="datetime1">
              <a:rPr lang="en-GB" smtClean="0"/>
              <a:t>18.05.15</a:t>
            </a:fld>
            <a:endParaRPr lang="ru-RU" altLang="en-US" dirty="0"/>
          </a:p>
        </p:txBody>
      </p:sp>
      <p:sp>
        <p:nvSpPr>
          <p:cNvPr id="5" name="Нижний колонтитул 4"/>
          <p:cNvSpPr>
            <a:spLocks noGrp="1"/>
          </p:cNvSpPr>
          <p:nvPr>
            <p:ph type="ftr" sz="quarter" idx="11"/>
          </p:nvPr>
        </p:nvSpPr>
        <p:spPr/>
        <p:txBody>
          <a:bodyPr/>
          <a:lstStyle/>
          <a:p>
            <a:pPr>
              <a:defRPr/>
            </a:pPr>
            <a:endParaRPr lang="ru-RU" altLang="en-US" dirty="0"/>
          </a:p>
        </p:txBody>
      </p:sp>
      <p:sp>
        <p:nvSpPr>
          <p:cNvPr id="6" name="Номер слайда 5"/>
          <p:cNvSpPr>
            <a:spLocks noGrp="1"/>
          </p:cNvSpPr>
          <p:nvPr>
            <p:ph type="sldNum" sz="quarter" idx="12"/>
          </p:nvPr>
        </p:nvSpPr>
        <p:spPr/>
        <p:txBody>
          <a:bodyPr/>
          <a:lstStyle/>
          <a:p>
            <a:pPr>
              <a:defRPr/>
            </a:pPr>
            <a:fld id="{A62DD4D1-548C-46DE-B94A-1BB11F67C41D}" type="slidenum">
              <a:rPr lang="ru-RU" altLang="en-US" smtClean="0"/>
              <a:pPr>
                <a:defRPr/>
              </a:pPr>
              <a:t>‹#›</a:t>
            </a:fld>
            <a:endParaRPr lang="ru-RU"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fld id="{12F25C60-120A-1540-861D-495DDC627B19}" type="datetime1">
              <a:rPr lang="en-GB" smtClean="0"/>
              <a:t>18.05.15</a:t>
            </a:fld>
            <a:endParaRPr lang="ru-RU" altLang="en-US" dirty="0"/>
          </a:p>
        </p:txBody>
      </p:sp>
      <p:sp>
        <p:nvSpPr>
          <p:cNvPr id="6" name="Нижний колонтитул 5"/>
          <p:cNvSpPr>
            <a:spLocks noGrp="1"/>
          </p:cNvSpPr>
          <p:nvPr>
            <p:ph type="ftr" sz="quarter" idx="11"/>
          </p:nvPr>
        </p:nvSpPr>
        <p:spPr/>
        <p:txBody>
          <a:bodyPr/>
          <a:lstStyle/>
          <a:p>
            <a:pPr>
              <a:defRPr/>
            </a:pPr>
            <a:endParaRPr lang="ru-RU" altLang="en-US" dirty="0"/>
          </a:p>
        </p:txBody>
      </p:sp>
      <p:sp>
        <p:nvSpPr>
          <p:cNvPr id="7" name="Номер слайда 6"/>
          <p:cNvSpPr>
            <a:spLocks noGrp="1"/>
          </p:cNvSpPr>
          <p:nvPr>
            <p:ph type="sldNum" sz="quarter" idx="12"/>
          </p:nvPr>
        </p:nvSpPr>
        <p:spPr/>
        <p:txBody>
          <a:bodyPr/>
          <a:lstStyle/>
          <a:p>
            <a:pPr>
              <a:defRPr/>
            </a:pPr>
            <a:fld id="{A62DD4D1-548C-46DE-B94A-1BB11F67C41D}" type="slidenum">
              <a:rPr lang="ru-RU" altLang="en-US" smtClean="0"/>
              <a:pPr>
                <a:defRPr/>
              </a:pPr>
              <a:t>‹#›</a:t>
            </a:fld>
            <a:endParaRPr lang="ru-RU"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fld id="{E8B4A3F1-D7A1-BA4A-A02C-46A88BD8F630}" type="datetime1">
              <a:rPr lang="en-GB" smtClean="0"/>
              <a:t>18.05.15</a:t>
            </a:fld>
            <a:endParaRPr lang="ru-RU" altLang="en-US" dirty="0"/>
          </a:p>
        </p:txBody>
      </p:sp>
      <p:sp>
        <p:nvSpPr>
          <p:cNvPr id="8" name="Нижний колонтитул 7"/>
          <p:cNvSpPr>
            <a:spLocks noGrp="1"/>
          </p:cNvSpPr>
          <p:nvPr>
            <p:ph type="ftr" sz="quarter" idx="11"/>
          </p:nvPr>
        </p:nvSpPr>
        <p:spPr/>
        <p:txBody>
          <a:bodyPr/>
          <a:lstStyle/>
          <a:p>
            <a:pPr>
              <a:defRPr/>
            </a:pPr>
            <a:endParaRPr lang="ru-RU" altLang="en-US" dirty="0"/>
          </a:p>
        </p:txBody>
      </p:sp>
      <p:sp>
        <p:nvSpPr>
          <p:cNvPr id="9" name="Номер слайда 8"/>
          <p:cNvSpPr>
            <a:spLocks noGrp="1"/>
          </p:cNvSpPr>
          <p:nvPr>
            <p:ph type="sldNum" sz="quarter" idx="12"/>
          </p:nvPr>
        </p:nvSpPr>
        <p:spPr/>
        <p:txBody>
          <a:bodyPr/>
          <a:lstStyle/>
          <a:p>
            <a:pPr>
              <a:defRPr/>
            </a:pPr>
            <a:fld id="{A62DD4D1-548C-46DE-B94A-1BB11F67C41D}" type="slidenum">
              <a:rPr lang="ru-RU" altLang="en-US" smtClean="0"/>
              <a:pPr>
                <a:defRPr/>
              </a:pPr>
              <a:t>‹#›</a:t>
            </a:fld>
            <a:endParaRPr lang="ru-RU"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fld id="{2581982E-ECC4-F140-BCA6-E022A70C7827}" type="datetime1">
              <a:rPr lang="en-GB" smtClean="0"/>
              <a:t>18.05.15</a:t>
            </a:fld>
            <a:endParaRPr lang="ru-RU" altLang="en-US" dirty="0"/>
          </a:p>
        </p:txBody>
      </p:sp>
      <p:sp>
        <p:nvSpPr>
          <p:cNvPr id="4" name="Нижний колонтитул 3"/>
          <p:cNvSpPr>
            <a:spLocks noGrp="1"/>
          </p:cNvSpPr>
          <p:nvPr>
            <p:ph type="ftr" sz="quarter" idx="11"/>
          </p:nvPr>
        </p:nvSpPr>
        <p:spPr/>
        <p:txBody>
          <a:bodyPr/>
          <a:lstStyle/>
          <a:p>
            <a:pPr>
              <a:defRPr/>
            </a:pPr>
            <a:endParaRPr lang="ru-RU" altLang="en-US" dirty="0"/>
          </a:p>
        </p:txBody>
      </p:sp>
      <p:sp>
        <p:nvSpPr>
          <p:cNvPr id="5" name="Номер слайда 4"/>
          <p:cNvSpPr>
            <a:spLocks noGrp="1"/>
          </p:cNvSpPr>
          <p:nvPr>
            <p:ph type="sldNum" sz="quarter" idx="12"/>
          </p:nvPr>
        </p:nvSpPr>
        <p:spPr/>
        <p:txBody>
          <a:bodyPr/>
          <a:lstStyle/>
          <a:p>
            <a:pPr>
              <a:defRPr/>
            </a:pPr>
            <a:fld id="{A62DD4D1-548C-46DE-B94A-1BB11F67C41D}" type="slidenum">
              <a:rPr lang="ru-RU" altLang="en-US" smtClean="0"/>
              <a:pPr>
                <a:defRPr/>
              </a:pPr>
              <a:t>‹#›</a:t>
            </a:fld>
            <a:endParaRPr lang="ru-RU"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44E31A1A-587C-AF4A-9D93-D3E5DBFBA3B2}" type="datetime1">
              <a:rPr lang="en-GB" smtClean="0"/>
              <a:t>18.05.15</a:t>
            </a:fld>
            <a:endParaRPr lang="ru-RU" altLang="en-US" dirty="0"/>
          </a:p>
        </p:txBody>
      </p:sp>
      <p:sp>
        <p:nvSpPr>
          <p:cNvPr id="3" name="Нижний колонтитул 2"/>
          <p:cNvSpPr>
            <a:spLocks noGrp="1"/>
          </p:cNvSpPr>
          <p:nvPr>
            <p:ph type="ftr" sz="quarter" idx="11"/>
          </p:nvPr>
        </p:nvSpPr>
        <p:spPr/>
        <p:txBody>
          <a:bodyPr/>
          <a:lstStyle/>
          <a:p>
            <a:pPr>
              <a:defRPr/>
            </a:pPr>
            <a:endParaRPr lang="ru-RU" altLang="en-US" dirty="0"/>
          </a:p>
        </p:txBody>
      </p:sp>
      <p:sp>
        <p:nvSpPr>
          <p:cNvPr id="4" name="Номер слайда 3"/>
          <p:cNvSpPr>
            <a:spLocks noGrp="1"/>
          </p:cNvSpPr>
          <p:nvPr>
            <p:ph type="sldNum" sz="quarter" idx="12"/>
          </p:nvPr>
        </p:nvSpPr>
        <p:spPr/>
        <p:txBody>
          <a:bodyPr/>
          <a:lstStyle/>
          <a:p>
            <a:pPr>
              <a:defRPr/>
            </a:pPr>
            <a:fld id="{A62DD4D1-548C-46DE-B94A-1BB11F67C41D}" type="slidenum">
              <a:rPr lang="ru-RU" altLang="en-US" smtClean="0"/>
              <a:pPr>
                <a:defRPr/>
              </a:pPr>
              <a:t>‹#›</a:t>
            </a:fld>
            <a:endParaRPr lang="ru-RU"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BAC0B5-A943-2D40-B693-04A4A6B25731}" type="datetime1">
              <a:rPr lang="en-GB" smtClean="0"/>
              <a:t>18.05.15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5D1669-3E22-4F88-BB06-B6F8CECF5610}"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7722FABE-60DC-A64B-AFA4-6AB331B22A71}" type="datetime1">
              <a:rPr lang="en-GB" smtClean="0"/>
              <a:t>18.05.15</a:t>
            </a:fld>
            <a:endParaRPr lang="ru-RU" altLang="en-US" dirty="0"/>
          </a:p>
        </p:txBody>
      </p:sp>
      <p:sp>
        <p:nvSpPr>
          <p:cNvPr id="6" name="Нижний колонтитул 5"/>
          <p:cNvSpPr>
            <a:spLocks noGrp="1"/>
          </p:cNvSpPr>
          <p:nvPr>
            <p:ph type="ftr" sz="quarter" idx="11"/>
          </p:nvPr>
        </p:nvSpPr>
        <p:spPr/>
        <p:txBody>
          <a:bodyPr/>
          <a:lstStyle/>
          <a:p>
            <a:pPr>
              <a:defRPr/>
            </a:pPr>
            <a:endParaRPr lang="ru-RU" altLang="en-US" dirty="0"/>
          </a:p>
        </p:txBody>
      </p:sp>
      <p:sp>
        <p:nvSpPr>
          <p:cNvPr id="7" name="Номер слайда 6"/>
          <p:cNvSpPr>
            <a:spLocks noGrp="1"/>
          </p:cNvSpPr>
          <p:nvPr>
            <p:ph type="sldNum" sz="quarter" idx="12"/>
          </p:nvPr>
        </p:nvSpPr>
        <p:spPr/>
        <p:txBody>
          <a:bodyPr/>
          <a:lstStyle/>
          <a:p>
            <a:pPr>
              <a:defRPr/>
            </a:pPr>
            <a:fld id="{A62DD4D1-548C-46DE-B94A-1BB11F67C41D}" type="slidenum">
              <a:rPr lang="ru-RU" altLang="en-US" smtClean="0"/>
              <a:pPr>
                <a:defRPr/>
              </a:pPr>
              <a:t>‹#›</a:t>
            </a:fld>
            <a:endParaRPr lang="ru-RU"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2E3707C1-1F28-8C4F-8F59-6CFF8F3DB8D3}" type="datetime1">
              <a:rPr lang="en-GB" smtClean="0"/>
              <a:t>18.05.15</a:t>
            </a:fld>
            <a:endParaRPr lang="ru-RU" altLang="en-US" dirty="0"/>
          </a:p>
        </p:txBody>
      </p:sp>
      <p:sp>
        <p:nvSpPr>
          <p:cNvPr id="6" name="Нижний колонтитул 5"/>
          <p:cNvSpPr>
            <a:spLocks noGrp="1"/>
          </p:cNvSpPr>
          <p:nvPr>
            <p:ph type="ftr" sz="quarter" idx="11"/>
          </p:nvPr>
        </p:nvSpPr>
        <p:spPr/>
        <p:txBody>
          <a:bodyPr/>
          <a:lstStyle/>
          <a:p>
            <a:pPr>
              <a:defRPr/>
            </a:pPr>
            <a:endParaRPr lang="ru-RU" altLang="en-US" dirty="0"/>
          </a:p>
        </p:txBody>
      </p:sp>
      <p:sp>
        <p:nvSpPr>
          <p:cNvPr id="7" name="Номер слайда 6"/>
          <p:cNvSpPr>
            <a:spLocks noGrp="1"/>
          </p:cNvSpPr>
          <p:nvPr>
            <p:ph type="sldNum" sz="quarter" idx="12"/>
          </p:nvPr>
        </p:nvSpPr>
        <p:spPr/>
        <p:txBody>
          <a:bodyPr/>
          <a:lstStyle/>
          <a:p>
            <a:pPr>
              <a:defRPr/>
            </a:pPr>
            <a:fld id="{A62DD4D1-548C-46DE-B94A-1BB11F67C41D}" type="slidenum">
              <a:rPr lang="ru-RU" altLang="en-US" smtClean="0"/>
              <a:pPr>
                <a:defRPr/>
              </a:pPr>
              <a:t>‹#›</a:t>
            </a:fld>
            <a:endParaRPr lang="ru-RU"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CB5B5FCD-46EB-104F-9C67-2F5D45B4799E}" type="datetime1">
              <a:rPr lang="en-GB" smtClean="0"/>
              <a:t>18.05.15</a:t>
            </a:fld>
            <a:endParaRPr lang="ru-RU" altLang="en-US" dirty="0"/>
          </a:p>
        </p:txBody>
      </p:sp>
      <p:sp>
        <p:nvSpPr>
          <p:cNvPr id="5" name="Нижний колонтитул 4"/>
          <p:cNvSpPr>
            <a:spLocks noGrp="1"/>
          </p:cNvSpPr>
          <p:nvPr>
            <p:ph type="ftr" sz="quarter" idx="11"/>
          </p:nvPr>
        </p:nvSpPr>
        <p:spPr/>
        <p:txBody>
          <a:bodyPr/>
          <a:lstStyle/>
          <a:p>
            <a:pPr>
              <a:defRPr/>
            </a:pPr>
            <a:endParaRPr lang="ru-RU" altLang="en-US" dirty="0"/>
          </a:p>
        </p:txBody>
      </p:sp>
      <p:sp>
        <p:nvSpPr>
          <p:cNvPr id="6" name="Номер слайда 5"/>
          <p:cNvSpPr>
            <a:spLocks noGrp="1"/>
          </p:cNvSpPr>
          <p:nvPr>
            <p:ph type="sldNum" sz="quarter" idx="12"/>
          </p:nvPr>
        </p:nvSpPr>
        <p:spPr/>
        <p:txBody>
          <a:bodyPr/>
          <a:lstStyle/>
          <a:p>
            <a:pPr>
              <a:defRPr/>
            </a:pPr>
            <a:fld id="{A62DD4D1-548C-46DE-B94A-1BB11F67C41D}" type="slidenum">
              <a:rPr lang="ru-RU" altLang="en-US" smtClean="0"/>
              <a:pPr>
                <a:defRPr/>
              </a:pPr>
              <a:t>‹#›</a:t>
            </a:fld>
            <a:endParaRPr lang="ru-RU"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3A3311FD-61D7-974E-A389-6C7592921BF6}" type="datetime1">
              <a:rPr lang="en-GB" smtClean="0"/>
              <a:t>18.05.15</a:t>
            </a:fld>
            <a:endParaRPr lang="ru-RU" altLang="en-US" dirty="0"/>
          </a:p>
        </p:txBody>
      </p:sp>
      <p:sp>
        <p:nvSpPr>
          <p:cNvPr id="5" name="Нижний колонтитул 4"/>
          <p:cNvSpPr>
            <a:spLocks noGrp="1"/>
          </p:cNvSpPr>
          <p:nvPr>
            <p:ph type="ftr" sz="quarter" idx="11"/>
          </p:nvPr>
        </p:nvSpPr>
        <p:spPr/>
        <p:txBody>
          <a:bodyPr/>
          <a:lstStyle/>
          <a:p>
            <a:pPr>
              <a:defRPr/>
            </a:pPr>
            <a:endParaRPr lang="ru-RU" altLang="en-US" dirty="0"/>
          </a:p>
        </p:txBody>
      </p:sp>
      <p:sp>
        <p:nvSpPr>
          <p:cNvPr id="6" name="Номер слайда 5"/>
          <p:cNvSpPr>
            <a:spLocks noGrp="1"/>
          </p:cNvSpPr>
          <p:nvPr>
            <p:ph type="sldNum" sz="quarter" idx="12"/>
          </p:nvPr>
        </p:nvSpPr>
        <p:spPr/>
        <p:txBody>
          <a:bodyPr/>
          <a:lstStyle/>
          <a:p>
            <a:pPr>
              <a:defRPr/>
            </a:pPr>
            <a:fld id="{A62DD4D1-548C-46DE-B94A-1BB11F67C41D}" type="slidenum">
              <a:rPr lang="ru-RU" altLang="en-US" smtClean="0"/>
              <a:pPr>
                <a:defRPr/>
              </a:pPr>
              <a:t>‹#›</a:t>
            </a:fld>
            <a:endParaRPr lang="ru-RU"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fld id="{702A4324-A827-B349-95A8-22856A5B1859}" type="datetime1">
              <a:rPr lang="en-GB" smtClean="0"/>
              <a:t>18.05.15</a:t>
            </a:fld>
            <a:endParaRPr lang="ru-RU" altLang="en-US" dirty="0"/>
          </a:p>
        </p:txBody>
      </p:sp>
      <p:sp>
        <p:nvSpPr>
          <p:cNvPr id="5" name="Нижний колонтитул 4"/>
          <p:cNvSpPr>
            <a:spLocks noGrp="1"/>
          </p:cNvSpPr>
          <p:nvPr>
            <p:ph type="ftr" sz="quarter" idx="11"/>
          </p:nvPr>
        </p:nvSpPr>
        <p:spPr/>
        <p:txBody>
          <a:bodyPr/>
          <a:lstStyle/>
          <a:p>
            <a:pPr>
              <a:defRPr/>
            </a:pPr>
            <a:endParaRPr lang="ru-RU" altLang="en-US" dirty="0"/>
          </a:p>
        </p:txBody>
      </p:sp>
      <p:sp>
        <p:nvSpPr>
          <p:cNvPr id="6" name="Номер слайда 5"/>
          <p:cNvSpPr>
            <a:spLocks noGrp="1"/>
          </p:cNvSpPr>
          <p:nvPr>
            <p:ph type="sldNum" sz="quarter" idx="12"/>
          </p:nvPr>
        </p:nvSpPr>
        <p:spPr/>
        <p:txBody>
          <a:bodyPr/>
          <a:lstStyle/>
          <a:p>
            <a:pPr>
              <a:defRPr/>
            </a:pPr>
            <a:fld id="{C8A5991E-E2B5-4A5A-A82A-E0B239548C2C}" type="slidenum">
              <a:rPr lang="ru-RU" altLang="en-US" smtClean="0"/>
              <a:pPr>
                <a:defRPr/>
              </a:pPr>
              <a:t>‹#›</a:t>
            </a:fld>
            <a:endParaRPr lang="ru-RU"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DE288817-AFD8-C946-909A-6DDD7F981EBF}" type="datetime1">
              <a:rPr lang="en-GB" smtClean="0"/>
              <a:t>18.05.15</a:t>
            </a:fld>
            <a:endParaRPr lang="ru-RU" altLang="en-US" dirty="0"/>
          </a:p>
        </p:txBody>
      </p:sp>
      <p:sp>
        <p:nvSpPr>
          <p:cNvPr id="5" name="Нижний колонтитул 4"/>
          <p:cNvSpPr>
            <a:spLocks noGrp="1"/>
          </p:cNvSpPr>
          <p:nvPr>
            <p:ph type="ftr" sz="quarter" idx="11"/>
          </p:nvPr>
        </p:nvSpPr>
        <p:spPr/>
        <p:txBody>
          <a:bodyPr/>
          <a:lstStyle/>
          <a:p>
            <a:pPr>
              <a:defRPr/>
            </a:pPr>
            <a:endParaRPr lang="ru-RU" altLang="en-US" dirty="0"/>
          </a:p>
        </p:txBody>
      </p:sp>
      <p:sp>
        <p:nvSpPr>
          <p:cNvPr id="6" name="Номер слайда 5"/>
          <p:cNvSpPr>
            <a:spLocks noGrp="1"/>
          </p:cNvSpPr>
          <p:nvPr>
            <p:ph type="sldNum" sz="quarter" idx="12"/>
          </p:nvPr>
        </p:nvSpPr>
        <p:spPr/>
        <p:txBody>
          <a:bodyPr/>
          <a:lstStyle/>
          <a:p>
            <a:pPr>
              <a:defRPr/>
            </a:pPr>
            <a:fld id="{C8A5991E-E2B5-4A5A-A82A-E0B239548C2C}" type="slidenum">
              <a:rPr lang="ru-RU" altLang="en-US" smtClean="0"/>
              <a:pPr>
                <a:defRPr/>
              </a:pPr>
              <a:t>‹#›</a:t>
            </a:fld>
            <a:endParaRPr lang="ru-RU"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fld id="{2CCB24B4-741E-D748-8388-17E2AB2F8A91}" type="datetime1">
              <a:rPr lang="en-GB" smtClean="0"/>
              <a:t>18.05.15</a:t>
            </a:fld>
            <a:endParaRPr lang="ru-RU" altLang="en-US" dirty="0"/>
          </a:p>
        </p:txBody>
      </p:sp>
      <p:sp>
        <p:nvSpPr>
          <p:cNvPr id="5" name="Нижний колонтитул 4"/>
          <p:cNvSpPr>
            <a:spLocks noGrp="1"/>
          </p:cNvSpPr>
          <p:nvPr>
            <p:ph type="ftr" sz="quarter" idx="11"/>
          </p:nvPr>
        </p:nvSpPr>
        <p:spPr/>
        <p:txBody>
          <a:bodyPr/>
          <a:lstStyle/>
          <a:p>
            <a:pPr>
              <a:defRPr/>
            </a:pPr>
            <a:endParaRPr lang="ru-RU" altLang="en-US" dirty="0"/>
          </a:p>
        </p:txBody>
      </p:sp>
      <p:sp>
        <p:nvSpPr>
          <p:cNvPr id="6" name="Номер слайда 5"/>
          <p:cNvSpPr>
            <a:spLocks noGrp="1"/>
          </p:cNvSpPr>
          <p:nvPr>
            <p:ph type="sldNum" sz="quarter" idx="12"/>
          </p:nvPr>
        </p:nvSpPr>
        <p:spPr/>
        <p:txBody>
          <a:bodyPr/>
          <a:lstStyle/>
          <a:p>
            <a:pPr>
              <a:defRPr/>
            </a:pPr>
            <a:fld id="{C8A5991E-E2B5-4A5A-A82A-E0B239548C2C}" type="slidenum">
              <a:rPr lang="ru-RU" altLang="en-US" smtClean="0"/>
              <a:pPr>
                <a:defRPr/>
              </a:pPr>
              <a:t>‹#›</a:t>
            </a:fld>
            <a:endParaRPr lang="ru-RU"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fld id="{DB1C9F96-D5AE-8D45-99C2-5B9CD81A0689}" type="datetime1">
              <a:rPr lang="en-GB" smtClean="0"/>
              <a:t>18.05.15</a:t>
            </a:fld>
            <a:endParaRPr lang="ru-RU" altLang="en-US" dirty="0"/>
          </a:p>
        </p:txBody>
      </p:sp>
      <p:sp>
        <p:nvSpPr>
          <p:cNvPr id="6" name="Нижний колонтитул 5"/>
          <p:cNvSpPr>
            <a:spLocks noGrp="1"/>
          </p:cNvSpPr>
          <p:nvPr>
            <p:ph type="ftr" sz="quarter" idx="11"/>
          </p:nvPr>
        </p:nvSpPr>
        <p:spPr/>
        <p:txBody>
          <a:bodyPr/>
          <a:lstStyle/>
          <a:p>
            <a:pPr>
              <a:defRPr/>
            </a:pPr>
            <a:endParaRPr lang="ru-RU" altLang="en-US" dirty="0"/>
          </a:p>
        </p:txBody>
      </p:sp>
      <p:sp>
        <p:nvSpPr>
          <p:cNvPr id="7" name="Номер слайда 6"/>
          <p:cNvSpPr>
            <a:spLocks noGrp="1"/>
          </p:cNvSpPr>
          <p:nvPr>
            <p:ph type="sldNum" sz="quarter" idx="12"/>
          </p:nvPr>
        </p:nvSpPr>
        <p:spPr/>
        <p:txBody>
          <a:bodyPr/>
          <a:lstStyle/>
          <a:p>
            <a:pPr>
              <a:defRPr/>
            </a:pPr>
            <a:fld id="{C8A5991E-E2B5-4A5A-A82A-E0B239548C2C}" type="slidenum">
              <a:rPr lang="ru-RU" altLang="en-US" smtClean="0"/>
              <a:pPr>
                <a:defRPr/>
              </a:pPr>
              <a:t>‹#›</a:t>
            </a:fld>
            <a:endParaRPr lang="ru-RU"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fld id="{CB51D710-AA11-4442-83BD-929C9601ACB7}" type="datetime1">
              <a:rPr lang="en-GB" smtClean="0"/>
              <a:t>18.05.15</a:t>
            </a:fld>
            <a:endParaRPr lang="ru-RU" altLang="en-US" dirty="0"/>
          </a:p>
        </p:txBody>
      </p:sp>
      <p:sp>
        <p:nvSpPr>
          <p:cNvPr id="8" name="Нижний колонтитул 7"/>
          <p:cNvSpPr>
            <a:spLocks noGrp="1"/>
          </p:cNvSpPr>
          <p:nvPr>
            <p:ph type="ftr" sz="quarter" idx="11"/>
          </p:nvPr>
        </p:nvSpPr>
        <p:spPr/>
        <p:txBody>
          <a:bodyPr/>
          <a:lstStyle/>
          <a:p>
            <a:pPr>
              <a:defRPr/>
            </a:pPr>
            <a:endParaRPr lang="ru-RU" altLang="en-US" dirty="0"/>
          </a:p>
        </p:txBody>
      </p:sp>
      <p:sp>
        <p:nvSpPr>
          <p:cNvPr id="9" name="Номер слайда 8"/>
          <p:cNvSpPr>
            <a:spLocks noGrp="1"/>
          </p:cNvSpPr>
          <p:nvPr>
            <p:ph type="sldNum" sz="quarter" idx="12"/>
          </p:nvPr>
        </p:nvSpPr>
        <p:spPr/>
        <p:txBody>
          <a:bodyPr/>
          <a:lstStyle/>
          <a:p>
            <a:pPr>
              <a:defRPr/>
            </a:pPr>
            <a:fld id="{C8A5991E-E2B5-4A5A-A82A-E0B239548C2C}" type="slidenum">
              <a:rPr lang="ru-RU" altLang="en-US" smtClean="0"/>
              <a:pPr>
                <a:defRPr/>
              </a:pPr>
              <a:t>‹#›</a:t>
            </a:fld>
            <a:endParaRPr lang="ru-RU"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fld id="{0E34DC28-6CE7-DE48-8D5F-95C8D9154ED3}" type="datetime1">
              <a:rPr lang="en-GB" smtClean="0"/>
              <a:t>18.05.15</a:t>
            </a:fld>
            <a:endParaRPr lang="ru-RU" altLang="en-US" dirty="0"/>
          </a:p>
        </p:txBody>
      </p:sp>
      <p:sp>
        <p:nvSpPr>
          <p:cNvPr id="4" name="Нижний колонтитул 3"/>
          <p:cNvSpPr>
            <a:spLocks noGrp="1"/>
          </p:cNvSpPr>
          <p:nvPr>
            <p:ph type="ftr" sz="quarter" idx="11"/>
          </p:nvPr>
        </p:nvSpPr>
        <p:spPr/>
        <p:txBody>
          <a:bodyPr/>
          <a:lstStyle/>
          <a:p>
            <a:pPr>
              <a:defRPr/>
            </a:pPr>
            <a:endParaRPr lang="ru-RU" altLang="en-US" dirty="0"/>
          </a:p>
        </p:txBody>
      </p:sp>
      <p:sp>
        <p:nvSpPr>
          <p:cNvPr id="5" name="Номер слайда 4"/>
          <p:cNvSpPr>
            <a:spLocks noGrp="1"/>
          </p:cNvSpPr>
          <p:nvPr>
            <p:ph type="sldNum" sz="quarter" idx="12"/>
          </p:nvPr>
        </p:nvSpPr>
        <p:spPr/>
        <p:txBody>
          <a:bodyPr/>
          <a:lstStyle/>
          <a:p>
            <a:pPr>
              <a:defRPr/>
            </a:pPr>
            <a:fld id="{C8A5991E-E2B5-4A5A-A82A-E0B239548C2C}" type="slidenum">
              <a:rPr lang="ru-RU" altLang="en-US" smtClean="0"/>
              <a:pPr>
                <a:defRPr/>
              </a:pPr>
              <a:t>‹#›</a:t>
            </a:fld>
            <a:endParaRPr lang="ru-RU"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D2BCE01-6D98-224C-A3D0-8E6F31169F53}" type="datetime1">
              <a:rPr lang="en-GB" smtClean="0"/>
              <a:t>18.05.15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5D1669-3E22-4F88-BB06-B6F8CECF5610}"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71CFB61F-6D7E-FE4E-B610-8EDB43A6913C}" type="datetime1">
              <a:rPr lang="en-GB" smtClean="0"/>
              <a:t>18.05.15</a:t>
            </a:fld>
            <a:endParaRPr lang="ru-RU" altLang="en-US" dirty="0"/>
          </a:p>
        </p:txBody>
      </p:sp>
      <p:sp>
        <p:nvSpPr>
          <p:cNvPr id="3" name="Нижний колонтитул 2"/>
          <p:cNvSpPr>
            <a:spLocks noGrp="1"/>
          </p:cNvSpPr>
          <p:nvPr>
            <p:ph type="ftr" sz="quarter" idx="11"/>
          </p:nvPr>
        </p:nvSpPr>
        <p:spPr/>
        <p:txBody>
          <a:bodyPr/>
          <a:lstStyle/>
          <a:p>
            <a:pPr>
              <a:defRPr/>
            </a:pPr>
            <a:endParaRPr lang="ru-RU" altLang="en-US" dirty="0"/>
          </a:p>
        </p:txBody>
      </p:sp>
      <p:sp>
        <p:nvSpPr>
          <p:cNvPr id="4" name="Номер слайда 3"/>
          <p:cNvSpPr>
            <a:spLocks noGrp="1"/>
          </p:cNvSpPr>
          <p:nvPr>
            <p:ph type="sldNum" sz="quarter" idx="12"/>
          </p:nvPr>
        </p:nvSpPr>
        <p:spPr/>
        <p:txBody>
          <a:bodyPr/>
          <a:lstStyle/>
          <a:p>
            <a:pPr>
              <a:defRPr/>
            </a:pPr>
            <a:fld id="{C8A5991E-E2B5-4A5A-A82A-E0B239548C2C}" type="slidenum">
              <a:rPr lang="ru-RU" altLang="en-US" smtClean="0"/>
              <a:pPr>
                <a:defRPr/>
              </a:pPr>
              <a:t>‹#›</a:t>
            </a:fld>
            <a:endParaRPr lang="ru-RU"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08E5A65F-1624-4045-918E-B18BD9352D0E}" type="datetime1">
              <a:rPr lang="en-GB" smtClean="0"/>
              <a:t>18.05.15</a:t>
            </a:fld>
            <a:endParaRPr lang="ru-RU" altLang="en-US" dirty="0"/>
          </a:p>
        </p:txBody>
      </p:sp>
      <p:sp>
        <p:nvSpPr>
          <p:cNvPr id="6" name="Нижний колонтитул 5"/>
          <p:cNvSpPr>
            <a:spLocks noGrp="1"/>
          </p:cNvSpPr>
          <p:nvPr>
            <p:ph type="ftr" sz="quarter" idx="11"/>
          </p:nvPr>
        </p:nvSpPr>
        <p:spPr/>
        <p:txBody>
          <a:bodyPr/>
          <a:lstStyle/>
          <a:p>
            <a:pPr>
              <a:defRPr/>
            </a:pPr>
            <a:endParaRPr lang="ru-RU" altLang="en-US" dirty="0"/>
          </a:p>
        </p:txBody>
      </p:sp>
      <p:sp>
        <p:nvSpPr>
          <p:cNvPr id="7" name="Номер слайда 6"/>
          <p:cNvSpPr>
            <a:spLocks noGrp="1"/>
          </p:cNvSpPr>
          <p:nvPr>
            <p:ph type="sldNum" sz="quarter" idx="12"/>
          </p:nvPr>
        </p:nvSpPr>
        <p:spPr/>
        <p:txBody>
          <a:bodyPr/>
          <a:lstStyle/>
          <a:p>
            <a:pPr>
              <a:defRPr/>
            </a:pPr>
            <a:fld id="{C8A5991E-E2B5-4A5A-A82A-E0B239548C2C}" type="slidenum">
              <a:rPr lang="ru-RU" altLang="en-US" smtClean="0"/>
              <a:pPr>
                <a:defRPr/>
              </a:pPr>
              <a:t>‹#›</a:t>
            </a:fld>
            <a:endParaRPr lang="ru-RU"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D19CB1A7-DAD5-774B-B314-132D999254B5}" type="datetime1">
              <a:rPr lang="en-GB" smtClean="0"/>
              <a:t>18.05.15</a:t>
            </a:fld>
            <a:endParaRPr lang="ru-RU" altLang="en-US" dirty="0"/>
          </a:p>
        </p:txBody>
      </p:sp>
      <p:sp>
        <p:nvSpPr>
          <p:cNvPr id="6" name="Нижний колонтитул 5"/>
          <p:cNvSpPr>
            <a:spLocks noGrp="1"/>
          </p:cNvSpPr>
          <p:nvPr>
            <p:ph type="ftr" sz="quarter" idx="11"/>
          </p:nvPr>
        </p:nvSpPr>
        <p:spPr/>
        <p:txBody>
          <a:bodyPr/>
          <a:lstStyle/>
          <a:p>
            <a:pPr>
              <a:defRPr/>
            </a:pPr>
            <a:endParaRPr lang="ru-RU" altLang="en-US" dirty="0"/>
          </a:p>
        </p:txBody>
      </p:sp>
      <p:sp>
        <p:nvSpPr>
          <p:cNvPr id="7" name="Номер слайда 6"/>
          <p:cNvSpPr>
            <a:spLocks noGrp="1"/>
          </p:cNvSpPr>
          <p:nvPr>
            <p:ph type="sldNum" sz="quarter" idx="12"/>
          </p:nvPr>
        </p:nvSpPr>
        <p:spPr/>
        <p:txBody>
          <a:bodyPr/>
          <a:lstStyle/>
          <a:p>
            <a:pPr>
              <a:defRPr/>
            </a:pPr>
            <a:fld id="{C8A5991E-E2B5-4A5A-A82A-E0B239548C2C}" type="slidenum">
              <a:rPr lang="ru-RU" altLang="en-US" smtClean="0"/>
              <a:pPr>
                <a:defRPr/>
              </a:pPr>
              <a:t>‹#›</a:t>
            </a:fld>
            <a:endParaRPr lang="ru-RU"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479C8E31-2583-A949-AB4C-F602B7BC6FAE}" type="datetime1">
              <a:rPr lang="en-GB" smtClean="0"/>
              <a:t>18.05.15</a:t>
            </a:fld>
            <a:endParaRPr lang="ru-RU" altLang="en-US" dirty="0"/>
          </a:p>
        </p:txBody>
      </p:sp>
      <p:sp>
        <p:nvSpPr>
          <p:cNvPr id="5" name="Нижний колонтитул 4"/>
          <p:cNvSpPr>
            <a:spLocks noGrp="1"/>
          </p:cNvSpPr>
          <p:nvPr>
            <p:ph type="ftr" sz="quarter" idx="11"/>
          </p:nvPr>
        </p:nvSpPr>
        <p:spPr/>
        <p:txBody>
          <a:bodyPr/>
          <a:lstStyle/>
          <a:p>
            <a:pPr>
              <a:defRPr/>
            </a:pPr>
            <a:endParaRPr lang="ru-RU" altLang="en-US" dirty="0"/>
          </a:p>
        </p:txBody>
      </p:sp>
      <p:sp>
        <p:nvSpPr>
          <p:cNvPr id="6" name="Номер слайда 5"/>
          <p:cNvSpPr>
            <a:spLocks noGrp="1"/>
          </p:cNvSpPr>
          <p:nvPr>
            <p:ph type="sldNum" sz="quarter" idx="12"/>
          </p:nvPr>
        </p:nvSpPr>
        <p:spPr/>
        <p:txBody>
          <a:bodyPr/>
          <a:lstStyle/>
          <a:p>
            <a:pPr>
              <a:defRPr/>
            </a:pPr>
            <a:fld id="{C8A5991E-E2B5-4A5A-A82A-E0B239548C2C}" type="slidenum">
              <a:rPr lang="ru-RU" altLang="en-US" smtClean="0"/>
              <a:pPr>
                <a:defRPr/>
              </a:pPr>
              <a:t>‹#›</a:t>
            </a:fld>
            <a:endParaRPr lang="ru-RU"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DBF82628-28F7-E74D-A3D0-610F02CC787B}" type="datetime1">
              <a:rPr lang="en-GB" smtClean="0"/>
              <a:t>18.05.15</a:t>
            </a:fld>
            <a:endParaRPr lang="ru-RU" altLang="en-US" dirty="0"/>
          </a:p>
        </p:txBody>
      </p:sp>
      <p:sp>
        <p:nvSpPr>
          <p:cNvPr id="5" name="Нижний колонтитул 4"/>
          <p:cNvSpPr>
            <a:spLocks noGrp="1"/>
          </p:cNvSpPr>
          <p:nvPr>
            <p:ph type="ftr" sz="quarter" idx="11"/>
          </p:nvPr>
        </p:nvSpPr>
        <p:spPr/>
        <p:txBody>
          <a:bodyPr/>
          <a:lstStyle/>
          <a:p>
            <a:pPr>
              <a:defRPr/>
            </a:pPr>
            <a:endParaRPr lang="ru-RU" altLang="en-US" dirty="0"/>
          </a:p>
        </p:txBody>
      </p:sp>
      <p:sp>
        <p:nvSpPr>
          <p:cNvPr id="6" name="Номер слайда 5"/>
          <p:cNvSpPr>
            <a:spLocks noGrp="1"/>
          </p:cNvSpPr>
          <p:nvPr>
            <p:ph type="sldNum" sz="quarter" idx="12"/>
          </p:nvPr>
        </p:nvSpPr>
        <p:spPr/>
        <p:txBody>
          <a:bodyPr/>
          <a:lstStyle/>
          <a:p>
            <a:pPr>
              <a:defRPr/>
            </a:pPr>
            <a:fld id="{C8A5991E-E2B5-4A5A-A82A-E0B239548C2C}" type="slidenum">
              <a:rPr lang="ru-RU" altLang="en-US" smtClean="0"/>
              <a:pPr>
                <a:defRPr/>
              </a:pPr>
              <a:t>‹#›</a:t>
            </a:fld>
            <a:endParaRPr lang="ru-RU"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685800" y="2130425"/>
            <a:ext cx="7772400" cy="1470025"/>
          </a:xfrm>
        </p:spPr>
        <p:txBody>
          <a:bodyPr/>
          <a:lstStyle/>
          <a:p>
            <a:r>
              <a:rPr lang="en-US"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3B46FA8A-F6A8-DC49-8F84-EB1E35A771F8}" type="datetime1">
              <a:rPr lang="en-GB" smtClean="0"/>
              <a:t>18.05.15</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95D1669-3E22-4F88-BB06-B6F8CECF5610}" type="slidenum">
              <a:rPr lang="ru-RU" smtClean="0"/>
              <a:pPr/>
              <a:t>‹#›</a:t>
            </a:fld>
            <a:endParaRPr lang="ru-RU"/>
          </a:p>
        </p:txBody>
      </p:sp>
    </p:spTree>
    <p:extLst>
      <p:ext uri="{BB962C8B-B14F-4D97-AF65-F5344CB8AC3E}">
        <p14:creationId xmlns:p14="http://schemas.microsoft.com/office/powerpoint/2010/main" val="17917123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smtClean="0"/>
              <a:t>Образец заголовка</a:t>
            </a:r>
            <a:endParaRPr lang="ru-RU"/>
          </a:p>
        </p:txBody>
      </p:sp>
      <p:sp>
        <p:nvSpPr>
          <p:cNvPr id="3" name="Содержимое 2"/>
          <p:cNvSpPr>
            <a:spLocks noGrp="1"/>
          </p:cNvSpPr>
          <p:nvPr>
            <p:ph idx="1"/>
          </p:nvPr>
        </p:nvSpPr>
        <p:spPr/>
        <p:txBody>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Дата 3"/>
          <p:cNvSpPr>
            <a:spLocks noGrp="1"/>
          </p:cNvSpPr>
          <p:nvPr>
            <p:ph type="dt" sz="half" idx="10"/>
          </p:nvPr>
        </p:nvSpPr>
        <p:spPr/>
        <p:txBody>
          <a:bodyPr/>
          <a:lstStyle>
            <a:lvl1pPr>
              <a:defRPr/>
            </a:lvl1pPr>
          </a:lstStyle>
          <a:p>
            <a:fld id="{CADBF0B9-D431-454F-B3B6-7E4E45500CA2}" type="datetime1">
              <a:rPr lang="en-GB" smtClean="0"/>
              <a:t>18.05.15</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95D1669-3E22-4F88-BB06-B6F8CECF5610}" type="slidenum">
              <a:rPr lang="ru-RU" smtClean="0"/>
              <a:pPr/>
              <a:t>‹#›</a:t>
            </a:fld>
            <a:endParaRPr lang="ru-RU"/>
          </a:p>
        </p:txBody>
      </p:sp>
    </p:spTree>
    <p:extLst>
      <p:ext uri="{BB962C8B-B14F-4D97-AF65-F5344CB8AC3E}">
        <p14:creationId xmlns:p14="http://schemas.microsoft.com/office/powerpoint/2010/main" val="24893779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Название 1"/>
          <p:cNvSpPr>
            <a:spLocks noGrp="1"/>
          </p:cNvSpPr>
          <p:nvPr>
            <p:ph type="title"/>
          </p:nvPr>
        </p:nvSpPr>
        <p:spPr>
          <a:xfrm>
            <a:off x="722313" y="4406900"/>
            <a:ext cx="7772400" cy="1362075"/>
          </a:xfrm>
        </p:spPr>
        <p:txBody>
          <a:bodyPr anchor="t"/>
          <a:lstStyle>
            <a:lvl1pPr algn="l">
              <a:defRPr sz="4000" b="1" cap="all"/>
            </a:lvl1pPr>
          </a:lstStyle>
          <a:p>
            <a:r>
              <a:rPr lang="en-US"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Образец текста</a:t>
            </a:r>
          </a:p>
        </p:txBody>
      </p:sp>
      <p:sp>
        <p:nvSpPr>
          <p:cNvPr id="4" name="Дата 3"/>
          <p:cNvSpPr>
            <a:spLocks noGrp="1"/>
          </p:cNvSpPr>
          <p:nvPr>
            <p:ph type="dt" sz="half" idx="10"/>
          </p:nvPr>
        </p:nvSpPr>
        <p:spPr/>
        <p:txBody>
          <a:bodyPr/>
          <a:lstStyle>
            <a:lvl1pPr>
              <a:defRPr/>
            </a:lvl1pPr>
          </a:lstStyle>
          <a:p>
            <a:fld id="{CDD1E531-EA29-2344-A69B-5C98EFC8F2D1}" type="datetime1">
              <a:rPr lang="en-GB" smtClean="0"/>
              <a:t>18.05.15</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95D1669-3E22-4F88-BB06-B6F8CECF5610}" type="slidenum">
              <a:rPr lang="ru-RU" smtClean="0"/>
              <a:pPr/>
              <a:t>‹#›</a:t>
            </a:fld>
            <a:endParaRPr lang="ru-RU"/>
          </a:p>
        </p:txBody>
      </p:sp>
    </p:spTree>
    <p:extLst>
      <p:ext uri="{BB962C8B-B14F-4D97-AF65-F5344CB8AC3E}">
        <p14:creationId xmlns:p14="http://schemas.microsoft.com/office/powerpoint/2010/main" val="14687836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5" name="Дата 4"/>
          <p:cNvSpPr>
            <a:spLocks noGrp="1"/>
          </p:cNvSpPr>
          <p:nvPr>
            <p:ph type="dt" sz="half" idx="10"/>
          </p:nvPr>
        </p:nvSpPr>
        <p:spPr/>
        <p:txBody>
          <a:bodyPr/>
          <a:lstStyle>
            <a:lvl1pPr>
              <a:defRPr/>
            </a:lvl1pPr>
          </a:lstStyle>
          <a:p>
            <a:fld id="{B380C62D-E2B1-3948-BD56-03AF83A3F4DF}" type="datetime1">
              <a:rPr lang="en-GB" smtClean="0"/>
              <a:t>18.05.15</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E95D1669-3E22-4F88-BB06-B6F8CECF5610}" type="slidenum">
              <a:rPr lang="ru-RU" smtClean="0"/>
              <a:pPr/>
              <a:t>‹#›</a:t>
            </a:fld>
            <a:endParaRPr lang="ru-RU"/>
          </a:p>
        </p:txBody>
      </p:sp>
    </p:spTree>
    <p:extLst>
      <p:ext uri="{BB962C8B-B14F-4D97-AF65-F5344CB8AC3E}">
        <p14:creationId xmlns:p14="http://schemas.microsoft.com/office/powerpoint/2010/main" val="22335280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lvl1pPr>
              <a:defRPr/>
            </a:lvl1pPr>
          </a:lstStyle>
          <a:p>
            <a:r>
              <a:rPr lang="en-US"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7" name="Дата 6"/>
          <p:cNvSpPr>
            <a:spLocks noGrp="1"/>
          </p:cNvSpPr>
          <p:nvPr>
            <p:ph type="dt" sz="half" idx="10"/>
          </p:nvPr>
        </p:nvSpPr>
        <p:spPr/>
        <p:txBody>
          <a:bodyPr/>
          <a:lstStyle>
            <a:lvl1pPr>
              <a:defRPr/>
            </a:lvl1pPr>
          </a:lstStyle>
          <a:p>
            <a:fld id="{129BADBB-3950-0B45-94ED-F3EF7054D134}" type="datetime1">
              <a:rPr lang="en-GB" smtClean="0"/>
              <a:t>18.05.15</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E95D1669-3E22-4F88-BB06-B6F8CECF5610}" type="slidenum">
              <a:rPr lang="ru-RU" smtClean="0"/>
              <a:pPr/>
              <a:t>‹#›</a:t>
            </a:fld>
            <a:endParaRPr lang="ru-RU"/>
          </a:p>
        </p:txBody>
      </p:sp>
    </p:spTree>
    <p:extLst>
      <p:ext uri="{BB962C8B-B14F-4D97-AF65-F5344CB8AC3E}">
        <p14:creationId xmlns:p14="http://schemas.microsoft.com/office/powerpoint/2010/main" val="2069466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DAD3748-F720-4F49-8A22-F504447C7BB3}" type="datetime1">
              <a:rPr lang="en-GB" smtClean="0"/>
              <a:t>18.05.15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95D1669-3E22-4F88-BB06-B6F8CECF5610}"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9253261C-2AB9-9A44-8F69-FC908DB01A2A}" type="datetime1">
              <a:rPr lang="en-GB" smtClean="0"/>
              <a:t>18.05.15</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E95D1669-3E22-4F88-BB06-B6F8CECF5610}" type="slidenum">
              <a:rPr lang="ru-RU" smtClean="0"/>
              <a:pPr/>
              <a:t>‹#›</a:t>
            </a:fld>
            <a:endParaRPr lang="ru-RU"/>
          </a:p>
        </p:txBody>
      </p:sp>
    </p:spTree>
    <p:extLst>
      <p:ext uri="{BB962C8B-B14F-4D97-AF65-F5344CB8AC3E}">
        <p14:creationId xmlns:p14="http://schemas.microsoft.com/office/powerpoint/2010/main" val="3489551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D8922C7F-3856-4E44-919F-F11933EEE273}" type="datetime1">
              <a:rPr lang="en-GB" smtClean="0"/>
              <a:t>18.05.15</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E95D1669-3E22-4F88-BB06-B6F8CECF5610}" type="slidenum">
              <a:rPr lang="ru-RU" smtClean="0"/>
              <a:pPr/>
              <a:t>‹#›</a:t>
            </a:fld>
            <a:endParaRPr lang="ru-RU"/>
          </a:p>
        </p:txBody>
      </p:sp>
    </p:spTree>
    <p:extLst>
      <p:ext uri="{BB962C8B-B14F-4D97-AF65-F5344CB8AC3E}">
        <p14:creationId xmlns:p14="http://schemas.microsoft.com/office/powerpoint/2010/main" val="39440664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0" y="273050"/>
            <a:ext cx="3008313" cy="1162050"/>
          </a:xfrm>
        </p:spPr>
        <p:txBody>
          <a:bodyPr anchor="b"/>
          <a:lstStyle>
            <a:lvl1pPr algn="l">
              <a:defRPr sz="2000" b="1"/>
            </a:lvl1pPr>
          </a:lstStyle>
          <a:p>
            <a:r>
              <a:rPr lang="en-US"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Образец текста</a:t>
            </a:r>
          </a:p>
        </p:txBody>
      </p:sp>
      <p:sp>
        <p:nvSpPr>
          <p:cNvPr id="5" name="Дата 4"/>
          <p:cNvSpPr>
            <a:spLocks noGrp="1"/>
          </p:cNvSpPr>
          <p:nvPr>
            <p:ph type="dt" sz="half" idx="10"/>
          </p:nvPr>
        </p:nvSpPr>
        <p:spPr/>
        <p:txBody>
          <a:bodyPr/>
          <a:lstStyle>
            <a:lvl1pPr>
              <a:defRPr/>
            </a:lvl1pPr>
          </a:lstStyle>
          <a:p>
            <a:fld id="{EF91EA0D-3A50-894E-881F-03F3D97476C2}" type="datetime1">
              <a:rPr lang="en-GB" smtClean="0"/>
              <a:t>18.05.15</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E95D1669-3E22-4F88-BB06-B6F8CECF5610}" type="slidenum">
              <a:rPr lang="ru-RU" smtClean="0"/>
              <a:pPr/>
              <a:t>‹#›</a:t>
            </a:fld>
            <a:endParaRPr lang="ru-RU"/>
          </a:p>
        </p:txBody>
      </p:sp>
    </p:spTree>
    <p:extLst>
      <p:ext uri="{BB962C8B-B14F-4D97-AF65-F5344CB8AC3E}">
        <p14:creationId xmlns:p14="http://schemas.microsoft.com/office/powerpoint/2010/main" val="39228627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792288" y="4800600"/>
            <a:ext cx="5486400" cy="566738"/>
          </a:xfrm>
        </p:spPr>
        <p:txBody>
          <a:bodyPr anchor="b"/>
          <a:lstStyle>
            <a:lvl1pPr algn="l">
              <a:defRPr sz="2000" b="1"/>
            </a:lvl1pPr>
          </a:lstStyle>
          <a:p>
            <a:r>
              <a:rPr lang="en-US"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Чтобы добавить рисунок, перетащите его на заполнитель или щелкните значок</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Образец текста</a:t>
            </a:r>
          </a:p>
        </p:txBody>
      </p:sp>
      <p:sp>
        <p:nvSpPr>
          <p:cNvPr id="5" name="Дата 4"/>
          <p:cNvSpPr>
            <a:spLocks noGrp="1"/>
          </p:cNvSpPr>
          <p:nvPr>
            <p:ph type="dt" sz="half" idx="10"/>
          </p:nvPr>
        </p:nvSpPr>
        <p:spPr/>
        <p:txBody>
          <a:bodyPr/>
          <a:lstStyle>
            <a:lvl1pPr>
              <a:defRPr/>
            </a:lvl1pPr>
          </a:lstStyle>
          <a:p>
            <a:fld id="{6F6E8981-4F57-994A-A659-29057B328448}" type="datetime1">
              <a:rPr lang="en-GB" smtClean="0"/>
              <a:t>18.05.15</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E95D1669-3E22-4F88-BB06-B6F8CECF5610}" type="slidenum">
              <a:rPr lang="ru-RU" smtClean="0"/>
              <a:pPr/>
              <a:t>‹#›</a:t>
            </a:fld>
            <a:endParaRPr lang="ru-RU"/>
          </a:p>
        </p:txBody>
      </p:sp>
    </p:spTree>
    <p:extLst>
      <p:ext uri="{BB962C8B-B14F-4D97-AF65-F5344CB8AC3E}">
        <p14:creationId xmlns:p14="http://schemas.microsoft.com/office/powerpoint/2010/main" val="32424708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Дата 3"/>
          <p:cNvSpPr>
            <a:spLocks noGrp="1"/>
          </p:cNvSpPr>
          <p:nvPr>
            <p:ph type="dt" sz="half" idx="10"/>
          </p:nvPr>
        </p:nvSpPr>
        <p:spPr/>
        <p:txBody>
          <a:bodyPr/>
          <a:lstStyle>
            <a:lvl1pPr>
              <a:defRPr/>
            </a:lvl1pPr>
          </a:lstStyle>
          <a:p>
            <a:fld id="{B70C9312-8E77-D748-A252-CD7EEACC1D4B}" type="datetime1">
              <a:rPr lang="en-GB" smtClean="0"/>
              <a:t>18.05.15</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95D1669-3E22-4F88-BB06-B6F8CECF5610}" type="slidenum">
              <a:rPr lang="ru-RU" smtClean="0"/>
              <a:pPr/>
              <a:t>‹#›</a:t>
            </a:fld>
            <a:endParaRPr lang="ru-RU"/>
          </a:p>
        </p:txBody>
      </p:sp>
    </p:spTree>
    <p:extLst>
      <p:ext uri="{BB962C8B-B14F-4D97-AF65-F5344CB8AC3E}">
        <p14:creationId xmlns:p14="http://schemas.microsoft.com/office/powerpoint/2010/main" val="30218129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en-US"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Дата 3"/>
          <p:cNvSpPr>
            <a:spLocks noGrp="1"/>
          </p:cNvSpPr>
          <p:nvPr>
            <p:ph type="dt" sz="half" idx="10"/>
          </p:nvPr>
        </p:nvSpPr>
        <p:spPr/>
        <p:txBody>
          <a:bodyPr/>
          <a:lstStyle>
            <a:lvl1pPr>
              <a:defRPr/>
            </a:lvl1pPr>
          </a:lstStyle>
          <a:p>
            <a:fld id="{B8273401-0C6F-1E4D-BFF5-78B2F76FBFA6}" type="datetime1">
              <a:rPr lang="en-GB" smtClean="0"/>
              <a:t>18.05.15</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95D1669-3E22-4F88-BB06-B6F8CECF5610}" type="slidenum">
              <a:rPr lang="ru-RU" smtClean="0"/>
              <a:pPr/>
              <a:t>‹#›</a:t>
            </a:fld>
            <a:endParaRPr lang="ru-RU"/>
          </a:p>
        </p:txBody>
      </p:sp>
    </p:spTree>
    <p:extLst>
      <p:ext uri="{BB962C8B-B14F-4D97-AF65-F5344CB8AC3E}">
        <p14:creationId xmlns:p14="http://schemas.microsoft.com/office/powerpoint/2010/main" val="43355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F9966EB-CACC-8C43-93A8-B97EE4DD2E1A}" type="datetime1">
              <a:rPr lang="en-GB" smtClean="0"/>
              <a:t>18.05.15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95D1669-3E22-4F88-BB06-B6F8CECF561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5611BB9-1373-5547-BBBE-C3F1AE1EF305}" type="datetime1">
              <a:rPr lang="en-GB" smtClean="0"/>
              <a:t>18.05.15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95D1669-3E22-4F88-BB06-B6F8CECF561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ABC79F4-9079-D341-9730-4073C957A612}" type="datetime1">
              <a:rPr lang="en-GB" smtClean="0"/>
              <a:t>18.05.15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95D1669-3E22-4F88-BB06-B6F8CECF561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EF314EA-C494-CB4B-BC5F-28C66A9D0C20}" type="datetime1">
              <a:rPr lang="en-GB" smtClean="0"/>
              <a:t>18.05.15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95D1669-3E22-4F88-BB06-B6F8CECF561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188D598-2024-C047-8A7D-C974DD2E1B4F}" type="datetime1">
              <a:rPr lang="en-GB" smtClean="0"/>
              <a:t>18.05.15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95D1669-3E22-4F88-BB06-B6F8CECF561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1DA8C-0B8D-5F43-95D2-C0F2A5F53D72}" type="datetime1">
              <a:rPr lang="en-GB" smtClean="0"/>
              <a:t>18.05.15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5D1669-3E22-4F88-BB06-B6F8CECF5610}" type="slidenum">
              <a:rPr lang="ru-RU" smtClean="0"/>
              <a:pPr/>
              <a:t>‹#›</a:t>
            </a:fld>
            <a:endParaRPr lang="ru-RU"/>
          </a:p>
        </p:txBody>
      </p:sp>
      <p:pic>
        <p:nvPicPr>
          <p:cNvPr id="7" name="Рисунок 6" descr="Рисунок1.jpg"/>
          <p:cNvPicPr>
            <a:picLocks noChangeAspect="1"/>
          </p:cNvPicPr>
          <p:nvPr/>
        </p:nvPicPr>
        <p:blipFill>
          <a:blip r:embed="rId14" cstate="print"/>
          <a:stretch>
            <a:fillRect/>
          </a:stretch>
        </p:blipFill>
        <p:spPr>
          <a:xfrm>
            <a:off x="2980" y="0"/>
            <a:ext cx="9138039"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89DD185-E204-B344-AA68-F7F33EC0DCE0}" type="datetime1">
              <a:rPr lang="en-GB" smtClean="0"/>
              <a:t>18.05.15</a:t>
            </a:fld>
            <a:endParaRPr lang="ru-RU" altLang="en-US"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ltLang="en-US"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8A5991E-E2B5-4A5A-A82A-E0B239548C2C}" type="slidenum">
              <a:rPr lang="ru-RU" altLang="en-US" smtClean="0"/>
              <a:pPr>
                <a:defRPr/>
              </a:pPr>
              <a:t>‹#›</a:t>
            </a:fld>
            <a:endParaRPr lang="ru-RU" altLang="en-US" dirty="0"/>
          </a:p>
        </p:txBody>
      </p:sp>
      <p:pic>
        <p:nvPicPr>
          <p:cNvPr id="7" name="Picture 1" descr="C:\Documents and Settings\Gera\Рабочий стол\Рисунок1.jpg"/>
          <p:cNvPicPr>
            <a:picLocks noChangeAspect="1" noChangeArrowheads="1"/>
          </p:cNvPicPr>
          <p:nvPr/>
        </p:nvPicPr>
        <p:blipFill>
          <a:blip r:embed="rId13" cstate="print"/>
          <a:srcRect/>
          <a:stretch>
            <a:fillRect/>
          </a:stretch>
        </p:blipFill>
        <p:spPr bwMode="auto">
          <a:xfrm>
            <a:off x="-7938" y="-7938"/>
            <a:ext cx="9161463" cy="6875463"/>
          </a:xfrm>
          <a:prstGeom prst="rect">
            <a:avLst/>
          </a:prstGeom>
          <a:noFill/>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EAE7218-DB14-DD4E-93BE-A1618C145E61}" type="datetime1">
              <a:rPr lang="en-GB" smtClean="0"/>
              <a:t>18.05.15</a:t>
            </a:fld>
            <a:endParaRPr lang="ru-RU" altLang="en-US"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ltLang="en-US"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8A5991E-E2B5-4A5A-A82A-E0B239548C2C}" type="slidenum">
              <a:rPr lang="ru-RU" altLang="en-US" smtClean="0"/>
              <a:pPr>
                <a:defRPr/>
              </a:pPr>
              <a:t>‹#›</a:t>
            </a:fld>
            <a:endParaRPr lang="ru-RU" altLang="en-US" dirty="0"/>
          </a:p>
        </p:txBody>
      </p:sp>
      <p:pic>
        <p:nvPicPr>
          <p:cNvPr id="7" name="Picture 1" descr="C:\Documents and Settings\Gera\Рабочий стол\Рисунок1.jpg"/>
          <p:cNvPicPr>
            <a:picLocks noChangeAspect="1" noChangeArrowheads="1"/>
          </p:cNvPicPr>
          <p:nvPr/>
        </p:nvPicPr>
        <p:blipFill>
          <a:blip r:embed="rId13" cstate="print"/>
          <a:srcRect/>
          <a:stretch>
            <a:fillRect/>
          </a:stretch>
        </p:blipFill>
        <p:spPr bwMode="auto">
          <a:xfrm>
            <a:off x="-7938" y="-7938"/>
            <a:ext cx="9161463" cy="6875463"/>
          </a:xfrm>
          <a:prstGeom prst="rect">
            <a:avLst/>
          </a:prstGeom>
          <a:noFill/>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fld id="{476EAC78-C863-5942-B782-731632E01A27}" type="datetime1">
              <a:rPr lang="en-GB" smtClean="0"/>
              <a:t>18.05.15</a:t>
            </a:fld>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E95D1669-3E22-4F88-BB06-B6F8CECF561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sldNum="0"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Arial" charset="0"/>
          <a:cs typeface="Arial" charset="0"/>
        </a:defRPr>
      </a:lvl2pPr>
      <a:lvl3pPr algn="ctr" rtl="0" eaLnBrk="1" fontAlgn="base" hangingPunct="1">
        <a:spcBef>
          <a:spcPct val="0"/>
        </a:spcBef>
        <a:spcAft>
          <a:spcPct val="0"/>
        </a:spcAft>
        <a:defRPr sz="4400">
          <a:solidFill>
            <a:schemeClr val="tx2"/>
          </a:solidFill>
          <a:latin typeface="Arial" charset="0"/>
          <a:ea typeface="Arial" charset="0"/>
          <a:cs typeface="Arial" charset="0"/>
        </a:defRPr>
      </a:lvl3pPr>
      <a:lvl4pPr algn="ctr" rtl="0" eaLnBrk="1" fontAlgn="base" hangingPunct="1">
        <a:spcBef>
          <a:spcPct val="0"/>
        </a:spcBef>
        <a:spcAft>
          <a:spcPct val="0"/>
        </a:spcAft>
        <a:defRPr sz="4400">
          <a:solidFill>
            <a:schemeClr val="tx2"/>
          </a:solidFill>
          <a:latin typeface="Arial" charset="0"/>
          <a:ea typeface="Arial" charset="0"/>
          <a:cs typeface="Arial" charset="0"/>
        </a:defRPr>
      </a:lvl4pPr>
      <a:lvl5pPr algn="ctr" rtl="0" eaLnBrk="1" fontAlgn="base" hangingPunct="1">
        <a:spcBef>
          <a:spcPct val="0"/>
        </a:spcBef>
        <a:spcAft>
          <a:spcPct val="0"/>
        </a:spcAft>
        <a:defRPr sz="4400">
          <a:solidFill>
            <a:schemeClr val="tx2"/>
          </a:solidFill>
          <a:latin typeface="Arial" charset="0"/>
          <a:ea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ea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ea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ea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36.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6.pn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8.png"/><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hyperlink" Target="http://www.franchisedirect.com/top100globalfranchises/top100globalfranchises2012overview/158/143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71800" y="3031792"/>
            <a:ext cx="5832648" cy="1938992"/>
          </a:xfrm>
          <a:prstGeom prst="rect">
            <a:avLst/>
          </a:prstGeom>
          <a:noFill/>
        </p:spPr>
        <p:txBody>
          <a:bodyPr wrap="square" rtlCol="0">
            <a:spAutoFit/>
          </a:bodyPr>
          <a:lstStyle/>
          <a:p>
            <a:pPr algn="r"/>
            <a:r>
              <a:rPr lang="ru-RU" sz="3000" b="1" dirty="0" smtClean="0">
                <a:solidFill>
                  <a:srgbClr val="000090"/>
                </a:solidFill>
                <a:latin typeface="Corbel"/>
                <a:cs typeface="Corbel"/>
              </a:rPr>
              <a:t>Основы Франчайзинга</a:t>
            </a:r>
            <a:endParaRPr lang="ru-RU" sz="3000" b="1" dirty="0" smtClean="0">
              <a:solidFill>
                <a:srgbClr val="000090"/>
              </a:solidFill>
              <a:latin typeface="Corbel"/>
              <a:cs typeface="Corbel"/>
            </a:endParaRPr>
          </a:p>
          <a:p>
            <a:pPr algn="r"/>
            <a:endParaRPr lang="en-US" sz="3000" b="1" dirty="0">
              <a:solidFill>
                <a:srgbClr val="000090"/>
              </a:solidFill>
              <a:latin typeface="Corbel"/>
              <a:cs typeface="Corbel"/>
            </a:endParaRPr>
          </a:p>
          <a:p>
            <a:pPr algn="r"/>
            <a:endParaRPr lang="en-US" sz="3000" b="1" dirty="0" smtClean="0">
              <a:solidFill>
                <a:srgbClr val="000090"/>
              </a:solidFill>
              <a:latin typeface="Corbel"/>
              <a:cs typeface="Corbel"/>
            </a:endParaRPr>
          </a:p>
          <a:p>
            <a:pPr algn="r"/>
            <a:r>
              <a:rPr lang="ru-RU" sz="3000" b="1" dirty="0" smtClean="0">
                <a:solidFill>
                  <a:srgbClr val="000090"/>
                </a:solidFill>
                <a:latin typeface="Corbel"/>
                <a:cs typeface="Corbel"/>
              </a:rPr>
              <a:t>Череповец</a:t>
            </a:r>
            <a:r>
              <a:rPr lang="en-US" sz="3000" b="1" dirty="0" smtClean="0">
                <a:solidFill>
                  <a:srgbClr val="000090"/>
                </a:solidFill>
                <a:latin typeface="Corbel"/>
                <a:cs typeface="Corbel"/>
              </a:rPr>
              <a:t>-201</a:t>
            </a:r>
            <a:r>
              <a:rPr lang="ru-RU" sz="3000" b="1" dirty="0" smtClean="0">
                <a:solidFill>
                  <a:srgbClr val="000090"/>
                </a:solidFill>
                <a:latin typeface="Corbel"/>
                <a:cs typeface="Corbel"/>
              </a:rPr>
              <a:t>5</a:t>
            </a:r>
            <a:endParaRPr lang="ru-RU" sz="3000" b="1" dirty="0">
              <a:solidFill>
                <a:srgbClr val="000090"/>
              </a:solidFill>
              <a:latin typeface="Corbel"/>
              <a:cs typeface="Corbel"/>
            </a:endParaRPr>
          </a:p>
        </p:txBody>
      </p:sp>
    </p:spTree>
    <p:extLst>
      <p:ext uri="{BB962C8B-B14F-4D97-AF65-F5344CB8AC3E}">
        <p14:creationId xmlns:p14="http://schemas.microsoft.com/office/powerpoint/2010/main" val="37299361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9144000" cy="576064"/>
          </a:xfrm>
          <a:solidFill>
            <a:srgbClr val="6283DB">
              <a:alpha val="50000"/>
            </a:srgbClr>
          </a:solidFill>
          <a:ln>
            <a:noFill/>
          </a:ln>
        </p:spPr>
        <p:txBody>
          <a:bodyPr>
            <a:noAutofit/>
          </a:bodyPr>
          <a:lstStyle/>
          <a:p>
            <a:pPr algn="l"/>
            <a:r>
              <a:rPr lang="en-US" sz="2400" b="1" dirty="0" smtClean="0">
                <a:solidFill>
                  <a:schemeClr val="accent6"/>
                </a:solidFill>
                <a:latin typeface="Cambria"/>
                <a:cs typeface="Cambria"/>
              </a:rPr>
              <a:t>Basic Features of Franchising</a:t>
            </a:r>
            <a:endParaRPr lang="ru-RU" sz="2400" b="1" dirty="0">
              <a:solidFill>
                <a:schemeClr val="accent6"/>
              </a:solidFill>
              <a:latin typeface="Cambria"/>
              <a:cs typeface="Cambria"/>
            </a:endParaRPr>
          </a:p>
        </p:txBody>
      </p:sp>
      <p:sp>
        <p:nvSpPr>
          <p:cNvPr id="3" name="TextBox 2"/>
          <p:cNvSpPr txBox="1"/>
          <p:nvPr/>
        </p:nvSpPr>
        <p:spPr>
          <a:xfrm>
            <a:off x="323528" y="1124744"/>
            <a:ext cx="8352928" cy="6186310"/>
          </a:xfrm>
          <a:prstGeom prst="rect">
            <a:avLst/>
          </a:prstGeom>
          <a:noFill/>
        </p:spPr>
        <p:txBody>
          <a:bodyPr wrap="square" rtlCol="0">
            <a:spAutoFit/>
          </a:bodyPr>
          <a:lstStyle/>
          <a:p>
            <a:endParaRPr lang="en-US" dirty="0" smtClean="0">
              <a:latin typeface="Cambria"/>
              <a:cs typeface="Cambria"/>
            </a:endParaRPr>
          </a:p>
          <a:p>
            <a:pPr marL="342900" indent="-342900">
              <a:buFont typeface="+mj-lt"/>
              <a:buAutoNum type="arabicPeriod"/>
            </a:pPr>
            <a:r>
              <a:rPr lang="en-US" dirty="0" smtClean="0">
                <a:latin typeface="Cambria"/>
                <a:cs typeface="Cambria"/>
              </a:rPr>
              <a:t>The ownership by the franchisor of a trade-mark and business system, which contains confidential and other proprietary information, know-how of the business and the good-will associated with them</a:t>
            </a:r>
          </a:p>
          <a:p>
            <a:pPr marL="342900" indent="-342900">
              <a:buFont typeface="+mj-lt"/>
              <a:buAutoNum type="arabicPeriod"/>
            </a:pPr>
            <a:r>
              <a:rPr lang="en-US" dirty="0" smtClean="0">
                <a:latin typeface="Cambria"/>
                <a:cs typeface="Cambria"/>
              </a:rPr>
              <a:t>The grant of the license to the franchisee permitting the exploitation of the trade-mark and business system (including know-how)</a:t>
            </a:r>
          </a:p>
          <a:p>
            <a:pPr marL="342900" indent="-342900">
              <a:buFont typeface="+mj-lt"/>
              <a:buAutoNum type="arabicPeriod"/>
            </a:pPr>
            <a:r>
              <a:rPr lang="en-US" dirty="0" smtClean="0">
                <a:latin typeface="Cambria"/>
                <a:cs typeface="Cambria"/>
              </a:rPr>
              <a:t>The agreement to contain regulations, discipline and controls relating to the operation of the business in which the franchisee exploits the rights granted</a:t>
            </a:r>
          </a:p>
          <a:p>
            <a:pPr marL="342900" indent="-342900">
              <a:buFont typeface="+mj-lt"/>
              <a:buAutoNum type="arabicPeriod"/>
            </a:pPr>
            <a:r>
              <a:rPr lang="en-US" dirty="0" smtClean="0">
                <a:latin typeface="Cambria"/>
                <a:cs typeface="Cambria"/>
              </a:rPr>
              <a:t>A continuing relationship</a:t>
            </a:r>
          </a:p>
          <a:p>
            <a:pPr marL="342900" indent="-342900">
              <a:buFont typeface="+mj-lt"/>
              <a:buAutoNum type="arabicPeriod"/>
            </a:pPr>
            <a:r>
              <a:rPr lang="en-US" dirty="0" smtClean="0">
                <a:latin typeface="Cambria"/>
                <a:cs typeface="Cambria"/>
              </a:rPr>
              <a:t>A single operation is part of the a larger group of similar operations, identical appearance of the unit and presentation of goods and services are requisite</a:t>
            </a:r>
          </a:p>
          <a:p>
            <a:pPr marL="342900" indent="-342900">
              <a:buFont typeface="+mj-lt"/>
              <a:buAutoNum type="arabicPeriod"/>
            </a:pPr>
            <a:r>
              <a:rPr lang="en-US" dirty="0" smtClean="0">
                <a:latin typeface="Cambria"/>
                <a:cs typeface="Cambria"/>
              </a:rPr>
              <a:t>Common procedures in trading/service provision</a:t>
            </a:r>
          </a:p>
          <a:p>
            <a:pPr marL="342900" indent="-342900">
              <a:buFont typeface="+mj-lt"/>
              <a:buAutoNum type="arabicPeriod"/>
            </a:pPr>
            <a:r>
              <a:rPr lang="en-US" dirty="0" smtClean="0">
                <a:latin typeface="Cambria"/>
                <a:cs typeface="Cambria"/>
              </a:rPr>
              <a:t>The franchisee must own its business, but is required to operate it under the format and control of the franchisor</a:t>
            </a:r>
          </a:p>
          <a:p>
            <a:pPr marL="342900" indent="-342900">
              <a:buFont typeface="+mj-lt"/>
              <a:buAutoNum type="arabicPeriod"/>
            </a:pPr>
            <a:r>
              <a:rPr lang="en-US" dirty="0" smtClean="0">
                <a:latin typeface="Cambria"/>
                <a:cs typeface="Cambria"/>
              </a:rPr>
              <a:t>The Franchisee’s investment is involved; also operations and management of the business are the obligations of the franchisee</a:t>
            </a:r>
          </a:p>
          <a:p>
            <a:pPr marL="342900" indent="-342900">
              <a:buFont typeface="+mj-lt"/>
              <a:buAutoNum type="arabicPeriod"/>
            </a:pPr>
            <a:r>
              <a:rPr lang="en-US" dirty="0" smtClean="0">
                <a:latin typeface="Cambria"/>
                <a:cs typeface="Cambria"/>
              </a:rPr>
              <a:t>The payment of the fee or other consideration for the rights which are obtained and the services which the franchisor will continue to provide</a:t>
            </a:r>
          </a:p>
          <a:p>
            <a:pPr marL="342900" indent="-342900">
              <a:buFont typeface="+mj-lt"/>
              <a:buAutoNum type="arabicPeriod"/>
            </a:pPr>
            <a:r>
              <a:rPr lang="en-US" dirty="0" smtClean="0">
                <a:latin typeface="Cambria"/>
                <a:cs typeface="Cambria"/>
              </a:rPr>
              <a:t>Inter-dependence</a:t>
            </a:r>
          </a:p>
          <a:p>
            <a:endParaRPr lang="en-US" dirty="0">
              <a:latin typeface="Cambria"/>
              <a:cs typeface="Cambria"/>
            </a:endParaRPr>
          </a:p>
          <a:p>
            <a:endParaRPr lang="en-US" dirty="0" smtClean="0">
              <a:latin typeface="Cambria"/>
              <a:cs typeface="Cambria"/>
            </a:endParaRPr>
          </a:p>
          <a:p>
            <a:endParaRPr lang="ru-RU" dirty="0">
              <a:latin typeface="Cambria"/>
              <a:cs typeface="Cambria"/>
            </a:endParaRPr>
          </a:p>
        </p:txBody>
      </p:sp>
    </p:spTree>
    <p:extLst>
      <p:ext uri="{BB962C8B-B14F-4D97-AF65-F5344CB8AC3E}">
        <p14:creationId xmlns:p14="http://schemas.microsoft.com/office/powerpoint/2010/main" val="22084327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9144000" cy="576064"/>
          </a:xfrm>
          <a:solidFill>
            <a:srgbClr val="6283DB">
              <a:alpha val="50000"/>
            </a:srgbClr>
          </a:solidFill>
          <a:ln>
            <a:noFill/>
          </a:ln>
        </p:spPr>
        <p:txBody>
          <a:bodyPr>
            <a:noAutofit/>
          </a:bodyPr>
          <a:lstStyle/>
          <a:p>
            <a:pPr algn="l"/>
            <a:r>
              <a:rPr lang="ru-RU" sz="2400" b="1" dirty="0" smtClean="0">
                <a:solidFill>
                  <a:schemeClr val="accent6"/>
                </a:solidFill>
                <a:latin typeface="Corbel"/>
                <a:cs typeface="Corbel"/>
              </a:rPr>
              <a:t>Классификации</a:t>
            </a:r>
            <a:endParaRPr lang="ru-RU" sz="2400" b="1" dirty="0">
              <a:solidFill>
                <a:schemeClr val="accent6"/>
              </a:solidFill>
              <a:latin typeface="Corbel"/>
              <a:cs typeface="Corbel"/>
            </a:endParaRPr>
          </a:p>
        </p:txBody>
      </p:sp>
      <p:sp>
        <p:nvSpPr>
          <p:cNvPr id="4" name="Rectangle 7"/>
          <p:cNvSpPr>
            <a:spLocks noChangeArrowheads="1"/>
          </p:cNvSpPr>
          <p:nvPr/>
        </p:nvSpPr>
        <p:spPr bwMode="auto">
          <a:xfrm>
            <a:off x="251520" y="1107455"/>
            <a:ext cx="8642350" cy="584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8" rIns="91397" bIns="45698"/>
          <a:lstStyle/>
          <a:p>
            <a:r>
              <a:rPr lang="ru-RU" sz="1600" b="1" dirty="0">
                <a:latin typeface="Corbel"/>
                <a:cs typeface="Corbel"/>
              </a:rPr>
              <a:t>- </a:t>
            </a:r>
            <a:r>
              <a:rPr lang="ru-RU" b="1" dirty="0">
                <a:latin typeface="Corbel"/>
                <a:cs typeface="Corbel"/>
              </a:rPr>
              <a:t>производственный франчайзинг </a:t>
            </a:r>
            <a:endParaRPr lang="ru-RU" dirty="0">
              <a:latin typeface="Corbel"/>
              <a:cs typeface="Corbel"/>
            </a:endParaRPr>
          </a:p>
          <a:p>
            <a:r>
              <a:rPr lang="ru-RU" dirty="0">
                <a:latin typeface="Corbel"/>
                <a:cs typeface="Corbel"/>
              </a:rPr>
              <a:t> </a:t>
            </a:r>
          </a:p>
          <a:p>
            <a:r>
              <a:rPr lang="ru-RU" dirty="0">
                <a:latin typeface="Corbel"/>
                <a:cs typeface="Corbel"/>
              </a:rPr>
              <a:t>Пример: зарубежный – </a:t>
            </a:r>
            <a:r>
              <a:rPr lang="en-US" dirty="0">
                <a:latin typeface="Corbel"/>
                <a:cs typeface="Corbel"/>
              </a:rPr>
              <a:t>coca cola</a:t>
            </a:r>
            <a:r>
              <a:rPr lang="ru-RU" dirty="0">
                <a:latin typeface="Corbel"/>
                <a:cs typeface="Corbel"/>
              </a:rPr>
              <a:t> (и </a:t>
            </a:r>
            <a:r>
              <a:rPr lang="en-US" dirty="0">
                <a:latin typeface="Corbel"/>
                <a:cs typeface="Corbel"/>
              </a:rPr>
              <a:t>Pepsi</a:t>
            </a:r>
            <a:r>
              <a:rPr lang="ru-RU" dirty="0">
                <a:latin typeface="Corbel"/>
                <a:cs typeface="Corbel"/>
              </a:rPr>
              <a:t>, и </a:t>
            </a:r>
            <a:r>
              <a:rPr lang="en-US" dirty="0">
                <a:latin typeface="Corbel"/>
                <a:cs typeface="Corbel"/>
              </a:rPr>
              <a:t>Doctor Pepper</a:t>
            </a:r>
            <a:r>
              <a:rPr lang="ru-RU" dirty="0">
                <a:latin typeface="Corbel"/>
                <a:cs typeface="Corbel"/>
              </a:rPr>
              <a:t>), где </a:t>
            </a:r>
            <a:r>
              <a:rPr lang="ru-RU" dirty="0" err="1">
                <a:latin typeface="Corbel"/>
                <a:cs typeface="Corbel"/>
              </a:rPr>
              <a:t>франчайзи</a:t>
            </a:r>
            <a:r>
              <a:rPr lang="ru-RU" dirty="0">
                <a:latin typeface="Corbel"/>
                <a:cs typeface="Corbel"/>
              </a:rPr>
              <a:t> являются т.н. </a:t>
            </a:r>
            <a:r>
              <a:rPr lang="en-US" dirty="0">
                <a:latin typeface="Corbel"/>
                <a:cs typeface="Corbel"/>
              </a:rPr>
              <a:t>bottlers</a:t>
            </a:r>
            <a:r>
              <a:rPr lang="ru-RU" dirty="0">
                <a:latin typeface="Corbel"/>
                <a:cs typeface="Corbel"/>
              </a:rPr>
              <a:t>.</a:t>
            </a:r>
          </a:p>
          <a:p>
            <a:r>
              <a:rPr lang="en-US" dirty="0">
                <a:latin typeface="Corbel"/>
                <a:cs typeface="Corbel"/>
              </a:rPr>
              <a:t> </a:t>
            </a:r>
            <a:r>
              <a:rPr lang="ru-RU" dirty="0">
                <a:latin typeface="Corbel"/>
                <a:cs typeface="Corbel"/>
              </a:rPr>
              <a:t>Отечественный – </a:t>
            </a:r>
            <a:r>
              <a:rPr lang="ru-RU" dirty="0" err="1">
                <a:latin typeface="Corbel"/>
                <a:cs typeface="Corbel"/>
              </a:rPr>
              <a:t>мастерфайбер</a:t>
            </a:r>
            <a:r>
              <a:rPr lang="ru-RU" dirty="0">
                <a:latin typeface="Corbel"/>
                <a:cs typeface="Corbel"/>
              </a:rPr>
              <a:t>. </a:t>
            </a:r>
            <a:r>
              <a:rPr lang="ru-RU" dirty="0" err="1">
                <a:latin typeface="Corbel"/>
                <a:cs typeface="Corbel"/>
              </a:rPr>
              <a:t>мастербордюр</a:t>
            </a:r>
            <a:endParaRPr lang="ru-RU" dirty="0">
              <a:latin typeface="Corbel"/>
              <a:cs typeface="Corbel"/>
            </a:endParaRPr>
          </a:p>
          <a:p>
            <a:r>
              <a:rPr lang="ru-RU" dirty="0">
                <a:latin typeface="Corbel"/>
                <a:cs typeface="Corbel"/>
              </a:rPr>
              <a:t> </a:t>
            </a:r>
          </a:p>
          <a:p>
            <a:r>
              <a:rPr lang="ru-RU" b="1" dirty="0">
                <a:latin typeface="Corbel"/>
                <a:cs typeface="Corbel"/>
              </a:rPr>
              <a:t>- сбытовой (товарный) франчайзинг</a:t>
            </a:r>
            <a:endParaRPr lang="ru-RU" dirty="0">
              <a:latin typeface="Corbel"/>
              <a:cs typeface="Corbel"/>
            </a:endParaRPr>
          </a:p>
          <a:p>
            <a:r>
              <a:rPr lang="ru-RU" dirty="0">
                <a:latin typeface="Corbel"/>
                <a:cs typeface="Corbel"/>
              </a:rPr>
              <a:t> </a:t>
            </a:r>
          </a:p>
          <a:p>
            <a:r>
              <a:rPr lang="ru-RU" dirty="0">
                <a:latin typeface="Corbel"/>
                <a:cs typeface="Corbel"/>
              </a:rPr>
              <a:t> Практически весь ритейл (розничная торговля одеждой) работает по системе товарного франчайзинга</a:t>
            </a:r>
            <a:r>
              <a:rPr lang="en-US" dirty="0">
                <a:latin typeface="Corbel"/>
                <a:cs typeface="Corbel"/>
              </a:rPr>
              <a:t> </a:t>
            </a:r>
            <a:endParaRPr lang="ru-RU" dirty="0">
              <a:latin typeface="Corbel"/>
              <a:cs typeface="Corbel"/>
            </a:endParaRPr>
          </a:p>
          <a:p>
            <a:r>
              <a:rPr lang="ru-RU" dirty="0" smtClean="0">
                <a:latin typeface="Corbel"/>
                <a:cs typeface="Corbel"/>
              </a:rPr>
              <a:t>Именно </a:t>
            </a:r>
            <a:r>
              <a:rPr lang="ru-RU" dirty="0">
                <a:latin typeface="Corbel"/>
                <a:cs typeface="Corbel"/>
              </a:rPr>
              <a:t>в этой сфере существуют и другие распространенные формы исключительной реализации товара: </a:t>
            </a:r>
            <a:r>
              <a:rPr lang="ru-RU" dirty="0" err="1">
                <a:latin typeface="Corbel"/>
                <a:cs typeface="Corbel"/>
              </a:rPr>
              <a:t>дилерство</a:t>
            </a:r>
            <a:r>
              <a:rPr lang="ru-RU" dirty="0">
                <a:latin typeface="Corbel"/>
                <a:cs typeface="Corbel"/>
              </a:rPr>
              <a:t>, </a:t>
            </a:r>
            <a:r>
              <a:rPr lang="ru-RU" dirty="0" err="1">
                <a:latin typeface="Corbel"/>
                <a:cs typeface="Corbel"/>
              </a:rPr>
              <a:t>дистрибьюторство</a:t>
            </a:r>
            <a:r>
              <a:rPr lang="ru-RU" dirty="0">
                <a:latin typeface="Corbel"/>
                <a:cs typeface="Corbel"/>
              </a:rPr>
              <a:t>.</a:t>
            </a:r>
          </a:p>
          <a:p>
            <a:r>
              <a:rPr lang="ru-RU" dirty="0">
                <a:latin typeface="Corbel"/>
                <a:cs typeface="Corbel"/>
              </a:rPr>
              <a:t> </a:t>
            </a:r>
          </a:p>
          <a:p>
            <a:r>
              <a:rPr lang="ru-RU" b="1" dirty="0">
                <a:latin typeface="Corbel"/>
                <a:cs typeface="Corbel"/>
              </a:rPr>
              <a:t> - сервисный (деловой или бизнес-формата) франчайзинг</a:t>
            </a:r>
            <a:endParaRPr lang="ru-RU" dirty="0">
              <a:latin typeface="Corbel"/>
              <a:cs typeface="Corbel"/>
            </a:endParaRPr>
          </a:p>
          <a:p>
            <a:r>
              <a:rPr lang="ru-RU" dirty="0">
                <a:latin typeface="Corbel"/>
                <a:cs typeface="Corbel"/>
              </a:rPr>
              <a:t> </a:t>
            </a:r>
          </a:p>
          <a:p>
            <a:r>
              <a:rPr lang="ru-RU" dirty="0">
                <a:latin typeface="Corbel"/>
                <a:cs typeface="Corbel"/>
              </a:rPr>
              <a:t>Франчайзинг в сфере общественного питания и есть один из самых распространенных примеров данного вида франчайзинга наряду с оказанием иных услуг: парикмахерские, туристические агентства, автомойки и автосервисы и так далее</a:t>
            </a:r>
          </a:p>
          <a:p>
            <a:endParaRPr lang="ru-RU" dirty="0">
              <a:latin typeface="Corbel"/>
              <a:cs typeface="Corbel"/>
            </a:endParaRPr>
          </a:p>
          <a:p>
            <a:endParaRPr lang="ru-RU" dirty="0">
              <a:latin typeface="Corbel"/>
              <a:cs typeface="Corbel"/>
            </a:endParaRPr>
          </a:p>
        </p:txBody>
      </p:sp>
    </p:spTree>
    <p:extLst>
      <p:ext uri="{BB962C8B-B14F-4D97-AF65-F5344CB8AC3E}">
        <p14:creationId xmlns:p14="http://schemas.microsoft.com/office/powerpoint/2010/main" val="12119184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9144000" cy="576064"/>
          </a:xfrm>
          <a:solidFill>
            <a:srgbClr val="6283DB">
              <a:alpha val="50000"/>
            </a:srgbClr>
          </a:solidFill>
          <a:ln>
            <a:noFill/>
          </a:ln>
        </p:spPr>
        <p:txBody>
          <a:bodyPr>
            <a:noAutofit/>
          </a:bodyPr>
          <a:lstStyle/>
          <a:p>
            <a:pPr algn="l"/>
            <a:r>
              <a:rPr lang="ru-RU" sz="2400" b="1" dirty="0" smtClean="0">
                <a:solidFill>
                  <a:schemeClr val="accent6"/>
                </a:solidFill>
                <a:latin typeface="Corbel"/>
                <a:cs typeface="Corbel"/>
              </a:rPr>
              <a:t>Виды </a:t>
            </a:r>
            <a:r>
              <a:rPr lang="ru-RU" sz="2400" b="1" dirty="0" smtClean="0">
                <a:solidFill>
                  <a:schemeClr val="accent6"/>
                </a:solidFill>
                <a:latin typeface="Corbel"/>
                <a:cs typeface="Corbel"/>
              </a:rPr>
              <a:t>франчайзинга</a:t>
            </a:r>
            <a:endParaRPr lang="ru-RU" sz="2400" b="1" dirty="0">
              <a:solidFill>
                <a:schemeClr val="accent6"/>
              </a:solidFill>
              <a:latin typeface="Corbel"/>
              <a:cs typeface="Corbel"/>
            </a:endParaRPr>
          </a:p>
        </p:txBody>
      </p:sp>
      <p:sp>
        <p:nvSpPr>
          <p:cNvPr id="3" name="Прямоугольник 2"/>
          <p:cNvSpPr/>
          <p:nvPr/>
        </p:nvSpPr>
        <p:spPr>
          <a:xfrm>
            <a:off x="395536" y="6381328"/>
            <a:ext cx="3521216" cy="338554"/>
          </a:xfrm>
          <a:prstGeom prst="rect">
            <a:avLst/>
          </a:prstGeom>
        </p:spPr>
        <p:txBody>
          <a:bodyPr wrap="none">
            <a:spAutoFit/>
          </a:bodyPr>
          <a:lstStyle/>
          <a:p>
            <a:r>
              <a:rPr lang="en-US" sz="1600" dirty="0">
                <a:latin typeface="Cambria"/>
                <a:cs typeface="Cambria"/>
              </a:rPr>
              <a:t>http://</a:t>
            </a:r>
            <a:r>
              <a:rPr lang="en-US" sz="1600" dirty="0" err="1">
                <a:latin typeface="Cambria"/>
                <a:cs typeface="Cambria"/>
              </a:rPr>
              <a:t>www.unhappyfranchisee.com</a:t>
            </a:r>
            <a:r>
              <a:rPr lang="en-US" sz="1600" dirty="0">
                <a:latin typeface="Cambria"/>
                <a:cs typeface="Cambria"/>
              </a:rPr>
              <a:t>/</a:t>
            </a:r>
            <a:endParaRPr lang="ru-RU" sz="1600" dirty="0">
              <a:latin typeface="Cambria"/>
              <a:cs typeface="Cambria"/>
            </a:endParaRPr>
          </a:p>
        </p:txBody>
      </p:sp>
      <p:sp>
        <p:nvSpPr>
          <p:cNvPr id="6" name="Rectangle 7"/>
          <p:cNvSpPr>
            <a:spLocks noChangeArrowheads="1"/>
          </p:cNvSpPr>
          <p:nvPr/>
        </p:nvSpPr>
        <p:spPr bwMode="auto">
          <a:xfrm>
            <a:off x="251520" y="1124744"/>
            <a:ext cx="8642350" cy="553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8" rIns="91397" bIns="45698"/>
          <a:lstStyle/>
          <a:p>
            <a:pPr marL="285750" indent="-285750">
              <a:buClr>
                <a:schemeClr val="accent2"/>
              </a:buClr>
              <a:buFont typeface="Wingdings" charset="2"/>
              <a:buChar char="²"/>
            </a:pPr>
            <a:r>
              <a:rPr lang="en-US" sz="1600" b="1" dirty="0">
                <a:latin typeface="Corbel"/>
                <a:cs typeface="Corbel"/>
              </a:rPr>
              <a:t> </a:t>
            </a:r>
            <a:r>
              <a:rPr lang="ru-RU" b="1" dirty="0">
                <a:latin typeface="Corbel"/>
                <a:cs typeface="Corbel"/>
              </a:rPr>
              <a:t>Франчайзинг на одну точку </a:t>
            </a:r>
            <a:r>
              <a:rPr lang="en-US" b="1" dirty="0">
                <a:latin typeface="Corbel"/>
                <a:cs typeface="Corbel"/>
              </a:rPr>
              <a:t>( Single unit franchise)</a:t>
            </a:r>
          </a:p>
          <a:p>
            <a:pPr marL="285750" indent="-285750">
              <a:buClr>
                <a:schemeClr val="accent2"/>
              </a:buClr>
              <a:buFont typeface="Wingdings" charset="2"/>
              <a:buChar char="²"/>
            </a:pPr>
            <a:endParaRPr lang="en-US" b="1" dirty="0">
              <a:latin typeface="Corbel"/>
              <a:cs typeface="Corbel"/>
            </a:endParaRPr>
          </a:p>
          <a:p>
            <a:pPr marL="285750" indent="-285750">
              <a:buClr>
                <a:schemeClr val="accent2"/>
              </a:buClr>
              <a:buFont typeface="Wingdings" charset="2"/>
              <a:buChar char="²"/>
            </a:pPr>
            <a:r>
              <a:rPr lang="en-US" b="1" dirty="0">
                <a:latin typeface="Corbel"/>
                <a:cs typeface="Corbel"/>
              </a:rPr>
              <a:t>  </a:t>
            </a:r>
            <a:r>
              <a:rPr lang="ru-RU" b="1" dirty="0">
                <a:latin typeface="Corbel"/>
                <a:cs typeface="Corbel"/>
              </a:rPr>
              <a:t>Франчайзинг на несколько точек (</a:t>
            </a:r>
            <a:r>
              <a:rPr lang="en-US" b="1" dirty="0">
                <a:latin typeface="Corbel"/>
                <a:cs typeface="Corbel"/>
              </a:rPr>
              <a:t> Multi-unit franchise</a:t>
            </a:r>
            <a:r>
              <a:rPr lang="ru-RU" b="1" dirty="0">
                <a:latin typeface="Corbel"/>
                <a:cs typeface="Corbel"/>
              </a:rPr>
              <a:t>)</a:t>
            </a:r>
          </a:p>
          <a:p>
            <a:pPr marL="285750" indent="-285750">
              <a:buClr>
                <a:schemeClr val="accent2"/>
              </a:buClr>
              <a:buFont typeface="Wingdings" charset="2"/>
              <a:buChar char="²"/>
            </a:pPr>
            <a:endParaRPr lang="ru-RU" b="1" dirty="0">
              <a:latin typeface="Corbel"/>
              <a:cs typeface="Corbel"/>
            </a:endParaRPr>
          </a:p>
          <a:p>
            <a:pPr marL="285750" indent="-285750">
              <a:buClr>
                <a:schemeClr val="accent2"/>
              </a:buClr>
              <a:buFont typeface="Wingdings" charset="2"/>
              <a:buChar char="²"/>
            </a:pPr>
            <a:r>
              <a:rPr lang="en-US" b="1" dirty="0">
                <a:latin typeface="Corbel"/>
                <a:cs typeface="Corbel"/>
              </a:rPr>
              <a:t>  </a:t>
            </a:r>
            <a:r>
              <a:rPr lang="ru-RU" b="1" dirty="0">
                <a:latin typeface="Corbel"/>
                <a:cs typeface="Corbel"/>
              </a:rPr>
              <a:t>Мастер-франчайзинг</a:t>
            </a:r>
            <a:r>
              <a:rPr lang="en-US" b="1" dirty="0">
                <a:latin typeface="Corbel"/>
                <a:cs typeface="Corbel"/>
              </a:rPr>
              <a:t> (Master franchising)</a:t>
            </a:r>
            <a:endParaRPr lang="ru-RU" b="1" dirty="0">
              <a:latin typeface="Corbel"/>
              <a:cs typeface="Corbel"/>
            </a:endParaRPr>
          </a:p>
          <a:p>
            <a:pPr marL="285750" indent="-285750">
              <a:buClr>
                <a:schemeClr val="accent2"/>
              </a:buClr>
              <a:buFont typeface="Wingdings" charset="2"/>
              <a:buChar char="²"/>
            </a:pPr>
            <a:endParaRPr lang="ru-RU" b="1" dirty="0">
              <a:latin typeface="Corbel"/>
              <a:cs typeface="Corbel"/>
            </a:endParaRPr>
          </a:p>
          <a:p>
            <a:pPr marL="285750" indent="-285750">
              <a:buClr>
                <a:schemeClr val="accent2"/>
              </a:buClr>
              <a:buFont typeface="Wingdings" charset="2"/>
              <a:buChar char="²"/>
            </a:pPr>
            <a:r>
              <a:rPr lang="en-US" b="1" dirty="0">
                <a:latin typeface="Corbel"/>
                <a:cs typeface="Corbel"/>
              </a:rPr>
              <a:t>  </a:t>
            </a:r>
            <a:r>
              <a:rPr lang="ru-RU" b="1" dirty="0">
                <a:latin typeface="Corbel"/>
                <a:cs typeface="Corbel"/>
              </a:rPr>
              <a:t>Соглашение о развитии </a:t>
            </a:r>
            <a:r>
              <a:rPr lang="en-US" b="1" dirty="0">
                <a:latin typeface="Corbel"/>
                <a:cs typeface="Corbel"/>
              </a:rPr>
              <a:t>(Area Development)</a:t>
            </a:r>
          </a:p>
          <a:p>
            <a:pPr marL="285750" indent="-285750">
              <a:buClr>
                <a:schemeClr val="accent2"/>
              </a:buClr>
              <a:buFont typeface="Wingdings" charset="2"/>
              <a:buChar char="²"/>
            </a:pPr>
            <a:endParaRPr lang="ru-RU" dirty="0">
              <a:latin typeface="Corbel"/>
              <a:cs typeface="Corbel"/>
            </a:endParaRPr>
          </a:p>
          <a:p>
            <a:pPr marL="285750" indent="-285750">
              <a:buClr>
                <a:schemeClr val="accent2"/>
              </a:buClr>
              <a:buFont typeface="Wingdings" charset="2"/>
              <a:buChar char="²"/>
            </a:pPr>
            <a:r>
              <a:rPr lang="ru-RU" dirty="0">
                <a:latin typeface="Corbel"/>
                <a:cs typeface="Corbel"/>
              </a:rPr>
              <a:t> </a:t>
            </a:r>
            <a:r>
              <a:rPr lang="en-US" dirty="0">
                <a:latin typeface="Corbel"/>
                <a:cs typeface="Corbel"/>
              </a:rPr>
              <a:t> </a:t>
            </a:r>
            <a:r>
              <a:rPr lang="ru-RU" dirty="0">
                <a:latin typeface="Corbel"/>
                <a:cs typeface="Corbel"/>
              </a:rPr>
              <a:t>«</a:t>
            </a:r>
            <a:r>
              <a:rPr lang="en-US" b="1" dirty="0">
                <a:latin typeface="Corbel"/>
                <a:cs typeface="Corbel"/>
              </a:rPr>
              <a:t>mom and pop</a:t>
            </a:r>
            <a:r>
              <a:rPr lang="ru-RU" b="1" dirty="0">
                <a:latin typeface="Corbel"/>
                <a:cs typeface="Corbel"/>
              </a:rPr>
              <a:t>» франчайзинг и корпоративный </a:t>
            </a:r>
            <a:r>
              <a:rPr lang="ru-RU" b="1" dirty="0" smtClean="0">
                <a:latin typeface="Corbel"/>
                <a:cs typeface="Corbel"/>
              </a:rPr>
              <a:t>франчайзинг</a:t>
            </a:r>
            <a:endParaRPr lang="ru-RU" b="1" dirty="0">
              <a:latin typeface="Corbel"/>
              <a:cs typeface="Corbel"/>
            </a:endParaRPr>
          </a:p>
          <a:p>
            <a:pPr marL="285750" indent="-285750">
              <a:buClr>
                <a:schemeClr val="accent2"/>
              </a:buClr>
              <a:buFont typeface="Wingdings" charset="2"/>
              <a:buChar char="²"/>
            </a:pPr>
            <a:r>
              <a:rPr lang="ru-RU" b="1" dirty="0">
                <a:latin typeface="Corbel"/>
                <a:cs typeface="Corbel"/>
              </a:rPr>
              <a:t>  конверсионный франчайзинг</a:t>
            </a:r>
            <a:r>
              <a:rPr lang="en-US" b="1" dirty="0">
                <a:latin typeface="Corbel"/>
                <a:cs typeface="Corbel"/>
              </a:rPr>
              <a:t> </a:t>
            </a:r>
            <a:endParaRPr lang="ru-RU" b="1" dirty="0">
              <a:latin typeface="Corbel"/>
              <a:cs typeface="Corbel"/>
            </a:endParaRPr>
          </a:p>
          <a:p>
            <a:pPr marL="285750" indent="-285750">
              <a:buClr>
                <a:schemeClr val="accent2"/>
              </a:buClr>
              <a:buFont typeface="Wingdings" charset="2"/>
              <a:buChar char="²"/>
            </a:pPr>
            <a:endParaRPr lang="ru-RU" b="1" dirty="0">
              <a:latin typeface="Corbel"/>
              <a:cs typeface="Corbel"/>
            </a:endParaRPr>
          </a:p>
          <a:p>
            <a:pPr marL="285750" indent="-285750">
              <a:buClr>
                <a:schemeClr val="accent2"/>
              </a:buClr>
              <a:buFont typeface="Wingdings" charset="2"/>
              <a:buChar char="²"/>
            </a:pPr>
            <a:r>
              <a:rPr lang="ru-RU" b="1" dirty="0">
                <a:latin typeface="Corbel"/>
                <a:cs typeface="Corbel"/>
              </a:rPr>
              <a:t>  </a:t>
            </a:r>
            <a:r>
              <a:rPr lang="ru-RU" b="1" dirty="0" err="1">
                <a:latin typeface="Corbel"/>
                <a:cs typeface="Corbel"/>
              </a:rPr>
              <a:t>суб</a:t>
            </a:r>
            <a:r>
              <a:rPr lang="ru-RU" b="1" dirty="0">
                <a:latin typeface="Corbel"/>
                <a:cs typeface="Corbel"/>
              </a:rPr>
              <a:t>-франчайзинг</a:t>
            </a:r>
          </a:p>
          <a:p>
            <a:pPr>
              <a:buClr>
                <a:srgbClr val="C00000"/>
              </a:buClr>
              <a:buFont typeface="Wingdings" charset="0"/>
              <a:buChar char="v"/>
            </a:pPr>
            <a:endParaRPr lang="ru-RU" b="1" dirty="0">
              <a:latin typeface="Corbel"/>
              <a:cs typeface="Corbel"/>
            </a:endParaRPr>
          </a:p>
          <a:p>
            <a:pPr algn="r">
              <a:buClr>
                <a:srgbClr val="C00000"/>
              </a:buClr>
            </a:pPr>
            <a:r>
              <a:rPr lang="ru-RU" sz="2000" b="1" dirty="0">
                <a:solidFill>
                  <a:srgbClr val="7F7F7F"/>
                </a:solidFill>
                <a:latin typeface="Corbel"/>
                <a:cs typeface="Corbel"/>
              </a:rPr>
              <a:t>Что не есть франчайзинг?</a:t>
            </a:r>
          </a:p>
          <a:p>
            <a:pPr algn="r">
              <a:buClr>
                <a:srgbClr val="C00000"/>
              </a:buClr>
            </a:pPr>
            <a:endParaRPr lang="ru-RU" b="1" dirty="0">
              <a:solidFill>
                <a:srgbClr val="7F7F7F"/>
              </a:solidFill>
              <a:latin typeface="Corbel"/>
              <a:cs typeface="Corbel"/>
            </a:endParaRPr>
          </a:p>
          <a:p>
            <a:pPr>
              <a:buClr>
                <a:srgbClr val="C00000"/>
              </a:buClr>
              <a:buFont typeface="Wingdings" charset="0"/>
              <a:buChar char="v"/>
            </a:pPr>
            <a:r>
              <a:rPr lang="ru-RU" dirty="0">
                <a:latin typeface="Corbel"/>
                <a:cs typeface="Corbel"/>
              </a:rPr>
              <a:t>  «дутые франшизы»</a:t>
            </a:r>
          </a:p>
          <a:p>
            <a:pPr>
              <a:buClr>
                <a:srgbClr val="C00000"/>
              </a:buClr>
            </a:pPr>
            <a:endParaRPr lang="ru-RU" b="1" dirty="0">
              <a:latin typeface="Corbel"/>
              <a:cs typeface="Corbel"/>
            </a:endParaRPr>
          </a:p>
          <a:p>
            <a:pPr>
              <a:buClr>
                <a:srgbClr val="C00000"/>
              </a:buClr>
              <a:buFont typeface="Wingdings" charset="0"/>
              <a:buChar char="v"/>
            </a:pPr>
            <a:r>
              <a:rPr lang="ru-RU" b="1" dirty="0">
                <a:latin typeface="Corbel"/>
                <a:cs typeface="Corbel"/>
              </a:rPr>
              <a:t> </a:t>
            </a:r>
            <a:r>
              <a:rPr lang="ru-RU" dirty="0">
                <a:latin typeface="Corbel"/>
                <a:cs typeface="Corbel"/>
              </a:rPr>
              <a:t>«сетевой маркетинг»-Финансовые пирамиды</a:t>
            </a:r>
          </a:p>
          <a:p>
            <a:pPr>
              <a:buClr>
                <a:srgbClr val="C00000"/>
              </a:buClr>
              <a:buFont typeface="Wingdings" charset="0"/>
              <a:buChar char="v"/>
            </a:pPr>
            <a:endParaRPr lang="ru-RU" b="1" dirty="0" smtClean="0">
              <a:latin typeface="Corbel"/>
              <a:cs typeface="Corbel"/>
            </a:endParaRPr>
          </a:p>
          <a:p>
            <a:pPr>
              <a:buClr>
                <a:srgbClr val="C00000"/>
              </a:buClr>
            </a:pPr>
            <a:endParaRPr lang="ru-RU" b="1" dirty="0">
              <a:latin typeface="Corbel"/>
              <a:cs typeface="Corbel"/>
            </a:endParaRPr>
          </a:p>
          <a:p>
            <a:pPr>
              <a:buClr>
                <a:srgbClr val="C00000"/>
              </a:buClr>
            </a:pPr>
            <a:endParaRPr lang="ru-RU" b="1" dirty="0">
              <a:solidFill>
                <a:srgbClr val="7F7F7F"/>
              </a:solidFill>
              <a:latin typeface="Corbel"/>
              <a:cs typeface="Corbel"/>
            </a:endParaRPr>
          </a:p>
          <a:p>
            <a:pPr>
              <a:buClr>
                <a:srgbClr val="C00000"/>
              </a:buClr>
            </a:pPr>
            <a:endParaRPr lang="ru-RU" sz="1800" dirty="0">
              <a:solidFill>
                <a:srgbClr val="7F7F7F"/>
              </a:solidFill>
              <a:latin typeface="Corbel"/>
              <a:cs typeface="Corbel"/>
            </a:endParaRPr>
          </a:p>
          <a:p>
            <a:pPr>
              <a:buClr>
                <a:srgbClr val="C00000"/>
              </a:buClr>
              <a:buFont typeface="Wingdings" charset="0"/>
              <a:buChar char="v"/>
            </a:pPr>
            <a:endParaRPr lang="ru-RU" sz="1600" dirty="0">
              <a:latin typeface="Corbel"/>
              <a:cs typeface="Corbel"/>
            </a:endParaRPr>
          </a:p>
        </p:txBody>
      </p:sp>
    </p:spTree>
    <p:extLst>
      <p:ext uri="{BB962C8B-B14F-4D97-AF65-F5344CB8AC3E}">
        <p14:creationId xmlns:p14="http://schemas.microsoft.com/office/powerpoint/2010/main" val="15541411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9144000" cy="576064"/>
          </a:xfrm>
          <a:solidFill>
            <a:srgbClr val="6283DB">
              <a:alpha val="50000"/>
            </a:srgbClr>
          </a:solidFill>
          <a:ln>
            <a:noFill/>
          </a:ln>
        </p:spPr>
        <p:txBody>
          <a:bodyPr>
            <a:noAutofit/>
          </a:bodyPr>
          <a:lstStyle/>
          <a:p>
            <a:pPr algn="l"/>
            <a:r>
              <a:rPr lang="ru-RU" sz="2400" b="1" dirty="0" smtClean="0">
                <a:solidFill>
                  <a:schemeClr val="accent6"/>
                </a:solidFill>
                <a:latin typeface="Corbel"/>
                <a:cs typeface="Corbel"/>
              </a:rPr>
              <a:t>Современные тенденции во франчайзинге</a:t>
            </a:r>
            <a:endParaRPr lang="ru-RU" sz="2400" b="1" dirty="0">
              <a:solidFill>
                <a:schemeClr val="accent6"/>
              </a:solidFill>
              <a:latin typeface="Corbel"/>
              <a:cs typeface="Corbel"/>
            </a:endParaRPr>
          </a:p>
        </p:txBody>
      </p:sp>
      <p:sp>
        <p:nvSpPr>
          <p:cNvPr id="3" name="TextBox 2"/>
          <p:cNvSpPr txBox="1"/>
          <p:nvPr/>
        </p:nvSpPr>
        <p:spPr>
          <a:xfrm>
            <a:off x="395536" y="1268760"/>
            <a:ext cx="8280920" cy="5632312"/>
          </a:xfrm>
          <a:prstGeom prst="rect">
            <a:avLst/>
          </a:prstGeom>
          <a:noFill/>
        </p:spPr>
        <p:txBody>
          <a:bodyPr wrap="square" rtlCol="0">
            <a:spAutoFit/>
          </a:bodyPr>
          <a:lstStyle/>
          <a:p>
            <a:pPr marL="342900" indent="-342900">
              <a:lnSpc>
                <a:spcPct val="90000"/>
              </a:lnSpc>
              <a:buFont typeface="Arial"/>
              <a:buChar char="•"/>
            </a:pPr>
            <a:r>
              <a:rPr lang="ru-RU" sz="2000" dirty="0" smtClean="0">
                <a:latin typeface="Corbel"/>
                <a:cs typeface="Corbel"/>
              </a:rPr>
              <a:t>От «покупки работы» к управлению сетью</a:t>
            </a:r>
            <a:endParaRPr lang="en-US" sz="2000" dirty="0" smtClean="0">
              <a:latin typeface="Corbel"/>
              <a:cs typeface="Corbel"/>
            </a:endParaRPr>
          </a:p>
          <a:p>
            <a:pPr marL="342900" indent="-342900">
              <a:lnSpc>
                <a:spcPct val="90000"/>
              </a:lnSpc>
              <a:buFont typeface="Arial"/>
              <a:buChar char="•"/>
            </a:pPr>
            <a:endParaRPr lang="en-US" sz="2000" dirty="0" smtClean="0">
              <a:latin typeface="Corbel"/>
              <a:cs typeface="Corbel"/>
            </a:endParaRPr>
          </a:p>
          <a:p>
            <a:pPr marL="342900" indent="-342900">
              <a:lnSpc>
                <a:spcPct val="90000"/>
              </a:lnSpc>
              <a:buFont typeface="Arial"/>
              <a:buChar char="•"/>
            </a:pPr>
            <a:r>
              <a:rPr lang="ru-RU" sz="2000" dirty="0" err="1" smtClean="0">
                <a:latin typeface="Corbel"/>
                <a:cs typeface="Corbel"/>
              </a:rPr>
              <a:t>Мультибрендовые</a:t>
            </a:r>
            <a:r>
              <a:rPr lang="ru-RU" sz="2000" dirty="0" smtClean="0">
                <a:latin typeface="Corbel"/>
                <a:cs typeface="Corbel"/>
              </a:rPr>
              <a:t> </a:t>
            </a:r>
            <a:r>
              <a:rPr lang="ru-RU" sz="2000" dirty="0" err="1" smtClean="0">
                <a:latin typeface="Corbel"/>
                <a:cs typeface="Corbel"/>
              </a:rPr>
              <a:t>франчайзинговые</a:t>
            </a:r>
            <a:r>
              <a:rPr lang="ru-RU" sz="2000" dirty="0" smtClean="0">
                <a:latin typeface="Corbel"/>
                <a:cs typeface="Corbel"/>
              </a:rPr>
              <a:t> компании</a:t>
            </a:r>
            <a:endParaRPr lang="en-US" sz="2000" dirty="0" smtClean="0">
              <a:latin typeface="Corbel"/>
              <a:cs typeface="Corbel"/>
            </a:endParaRPr>
          </a:p>
          <a:p>
            <a:pPr marL="342900" indent="-342900">
              <a:lnSpc>
                <a:spcPct val="90000"/>
              </a:lnSpc>
              <a:buFont typeface="Arial"/>
              <a:buChar char="•"/>
            </a:pPr>
            <a:endParaRPr lang="en-US" sz="2000" dirty="0">
              <a:latin typeface="Corbel"/>
              <a:cs typeface="Corbel"/>
            </a:endParaRPr>
          </a:p>
          <a:p>
            <a:pPr marL="342900" indent="-342900">
              <a:lnSpc>
                <a:spcPct val="90000"/>
              </a:lnSpc>
              <a:buFont typeface="Arial"/>
              <a:buChar char="•"/>
            </a:pPr>
            <a:r>
              <a:rPr lang="ru-RU" sz="2000" dirty="0" smtClean="0">
                <a:latin typeface="Corbel"/>
                <a:cs typeface="Corbel"/>
              </a:rPr>
              <a:t>Уход за престарелыми, фитнес, забота о здоровье и персональный уход</a:t>
            </a:r>
            <a:endParaRPr lang="en-US" sz="2000" dirty="0" smtClean="0">
              <a:latin typeface="Corbel"/>
              <a:cs typeface="Corbel"/>
            </a:endParaRPr>
          </a:p>
          <a:p>
            <a:pPr marL="342900" indent="-342900">
              <a:lnSpc>
                <a:spcPct val="90000"/>
              </a:lnSpc>
              <a:buFont typeface="Arial"/>
              <a:buChar char="•"/>
            </a:pPr>
            <a:endParaRPr lang="en-US" sz="2000" dirty="0">
              <a:latin typeface="Corbel"/>
              <a:cs typeface="Corbel"/>
            </a:endParaRPr>
          </a:p>
          <a:p>
            <a:pPr marL="342900" indent="-342900">
              <a:lnSpc>
                <a:spcPct val="90000"/>
              </a:lnSpc>
              <a:buFont typeface="Arial"/>
              <a:buChar char="•"/>
            </a:pPr>
            <a:r>
              <a:rPr lang="ru-RU" sz="2000" dirty="0" smtClean="0">
                <a:latin typeface="Corbel"/>
                <a:cs typeface="Corbel"/>
              </a:rPr>
              <a:t>«Зеленый бизнес»</a:t>
            </a:r>
            <a:endParaRPr lang="en-US" sz="2000" dirty="0" smtClean="0">
              <a:latin typeface="Corbel"/>
              <a:cs typeface="Corbel"/>
            </a:endParaRPr>
          </a:p>
          <a:p>
            <a:pPr marL="342900" indent="-342900">
              <a:lnSpc>
                <a:spcPct val="90000"/>
              </a:lnSpc>
              <a:buFont typeface="Arial"/>
              <a:buChar char="•"/>
            </a:pPr>
            <a:endParaRPr lang="en-US" sz="2000" dirty="0">
              <a:latin typeface="Corbel"/>
              <a:cs typeface="Corbel"/>
            </a:endParaRPr>
          </a:p>
          <a:p>
            <a:pPr marL="342900" indent="-342900">
              <a:lnSpc>
                <a:spcPct val="90000"/>
              </a:lnSpc>
              <a:buFont typeface="Arial"/>
              <a:buChar char="•"/>
            </a:pPr>
            <a:r>
              <a:rPr lang="ru-RU" sz="2000" dirty="0" smtClean="0">
                <a:latin typeface="Corbel"/>
                <a:cs typeface="Corbel"/>
              </a:rPr>
              <a:t>Более требовательный потребитель</a:t>
            </a:r>
          </a:p>
          <a:p>
            <a:pPr marL="342900" indent="-342900">
              <a:lnSpc>
                <a:spcPct val="90000"/>
              </a:lnSpc>
              <a:buFont typeface="Arial"/>
              <a:buChar char="•"/>
            </a:pPr>
            <a:endParaRPr lang="ru-RU" sz="2000" dirty="0" smtClean="0">
              <a:latin typeface="Corbel"/>
              <a:cs typeface="Corbel"/>
            </a:endParaRPr>
          </a:p>
          <a:p>
            <a:pPr marL="342900" indent="-342900">
              <a:lnSpc>
                <a:spcPct val="90000"/>
              </a:lnSpc>
              <a:buFont typeface="Arial"/>
              <a:buChar char="•"/>
            </a:pPr>
            <a:r>
              <a:rPr lang="ru-RU" sz="2000" dirty="0" smtClean="0">
                <a:latin typeface="Corbel"/>
                <a:cs typeface="Corbel"/>
              </a:rPr>
              <a:t>Цифровые технологии </a:t>
            </a:r>
            <a:endParaRPr lang="en-US" sz="2000" dirty="0" smtClean="0">
              <a:latin typeface="Corbel"/>
              <a:cs typeface="Corbel"/>
            </a:endParaRPr>
          </a:p>
          <a:p>
            <a:pPr marL="342900" indent="-342900">
              <a:lnSpc>
                <a:spcPct val="90000"/>
              </a:lnSpc>
              <a:buFont typeface="Arial"/>
              <a:buChar char="•"/>
            </a:pPr>
            <a:endParaRPr lang="en-US" sz="2000" dirty="0">
              <a:latin typeface="Corbel"/>
              <a:cs typeface="Corbel"/>
            </a:endParaRPr>
          </a:p>
          <a:p>
            <a:pPr marL="342900" indent="-342900">
              <a:lnSpc>
                <a:spcPct val="90000"/>
              </a:lnSpc>
              <a:buFont typeface="Arial"/>
              <a:buChar char="•"/>
            </a:pPr>
            <a:r>
              <a:rPr lang="ru-RU" sz="2000" dirty="0" smtClean="0">
                <a:latin typeface="Corbel"/>
                <a:cs typeface="Corbel"/>
              </a:rPr>
              <a:t>Ре-франчайзинг</a:t>
            </a:r>
            <a:endParaRPr lang="en-US" sz="2000" dirty="0" smtClean="0">
              <a:latin typeface="Corbel"/>
              <a:cs typeface="Corbel"/>
            </a:endParaRPr>
          </a:p>
          <a:p>
            <a:pPr marL="342900" indent="-342900">
              <a:lnSpc>
                <a:spcPct val="90000"/>
              </a:lnSpc>
              <a:buFont typeface="Arial"/>
              <a:buChar char="•"/>
            </a:pPr>
            <a:endParaRPr lang="en-US" sz="2000" dirty="0">
              <a:latin typeface="Corbel"/>
              <a:cs typeface="Corbel"/>
            </a:endParaRPr>
          </a:p>
          <a:p>
            <a:pPr marL="342900" indent="-342900">
              <a:lnSpc>
                <a:spcPct val="90000"/>
              </a:lnSpc>
              <a:buFont typeface="Arial"/>
              <a:buChar char="•"/>
            </a:pPr>
            <a:r>
              <a:rPr lang="ru-RU" sz="2000" dirty="0" smtClean="0">
                <a:latin typeface="Corbel"/>
                <a:cs typeface="Corbel"/>
              </a:rPr>
              <a:t>Интернационализация</a:t>
            </a:r>
            <a:endParaRPr lang="en-US" sz="2000" dirty="0" smtClean="0">
              <a:latin typeface="Corbel"/>
              <a:cs typeface="Corbel"/>
            </a:endParaRPr>
          </a:p>
          <a:p>
            <a:pPr marL="342900" indent="-342900">
              <a:lnSpc>
                <a:spcPct val="90000"/>
              </a:lnSpc>
              <a:buFont typeface="Arial"/>
              <a:buChar char="•"/>
            </a:pPr>
            <a:endParaRPr lang="en-US" sz="2000" dirty="0">
              <a:latin typeface="Corbel"/>
              <a:cs typeface="Corbel"/>
            </a:endParaRPr>
          </a:p>
          <a:p>
            <a:pPr marL="342900" indent="-342900">
              <a:lnSpc>
                <a:spcPct val="90000"/>
              </a:lnSpc>
              <a:buFont typeface="Arial"/>
              <a:buChar char="•"/>
            </a:pPr>
            <a:r>
              <a:rPr lang="ru-RU" sz="2000" dirty="0" smtClean="0">
                <a:latin typeface="Corbel"/>
                <a:cs typeface="Corbel"/>
              </a:rPr>
              <a:t>Глобализация</a:t>
            </a:r>
            <a:endParaRPr lang="en-US" sz="2000" dirty="0" smtClean="0">
              <a:latin typeface="Corbel"/>
              <a:cs typeface="Corbel"/>
            </a:endParaRPr>
          </a:p>
          <a:p>
            <a:endParaRPr lang="en-US" dirty="0">
              <a:latin typeface="Corbel"/>
              <a:cs typeface="Corbel"/>
            </a:endParaRPr>
          </a:p>
          <a:p>
            <a:endParaRPr lang="ru-RU" dirty="0">
              <a:latin typeface="Corbel"/>
              <a:cs typeface="Corbel"/>
            </a:endParaRPr>
          </a:p>
        </p:txBody>
      </p:sp>
    </p:spTree>
    <p:extLst>
      <p:ext uri="{BB962C8B-B14F-4D97-AF65-F5344CB8AC3E}">
        <p14:creationId xmlns:p14="http://schemas.microsoft.com/office/powerpoint/2010/main" val="91255617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9144000" cy="576064"/>
          </a:xfrm>
          <a:solidFill>
            <a:srgbClr val="6283DB">
              <a:alpha val="50000"/>
            </a:srgbClr>
          </a:solidFill>
          <a:ln>
            <a:noFill/>
          </a:ln>
        </p:spPr>
        <p:txBody>
          <a:bodyPr>
            <a:noAutofit/>
          </a:bodyPr>
          <a:lstStyle/>
          <a:p>
            <a:pPr marL="111760" algn="l">
              <a:lnSpc>
                <a:spcPct val="115000"/>
              </a:lnSpc>
              <a:spcBef>
                <a:spcPts val="300"/>
              </a:spcBef>
              <a:spcAft>
                <a:spcPts val="300"/>
              </a:spcAft>
            </a:pPr>
            <a:r>
              <a:rPr lang="ru-RU" sz="2400" b="1" dirty="0" smtClean="0">
                <a:solidFill>
                  <a:srgbClr val="000090"/>
                </a:solidFill>
                <a:latin typeface="Corbel"/>
                <a:ea typeface="Calibri"/>
                <a:cs typeface="DokChampa"/>
              </a:rPr>
              <a:t>Франчайзинг </a:t>
            </a:r>
            <a:r>
              <a:rPr lang="ru-RU" sz="2400" b="1" dirty="0" smtClean="0">
                <a:solidFill>
                  <a:srgbClr val="000090"/>
                </a:solidFill>
                <a:latin typeface="Corbel"/>
                <a:ea typeface="Calibri"/>
                <a:cs typeface="DokChampa"/>
              </a:rPr>
              <a:t>в России 2015 </a:t>
            </a:r>
            <a:r>
              <a:rPr lang="ru-RU" sz="2400" b="1" dirty="0" smtClean="0">
                <a:solidFill>
                  <a:srgbClr val="000090"/>
                </a:solidFill>
                <a:latin typeface="Corbel"/>
                <a:ea typeface="Calibri"/>
                <a:cs typeface="DokChampa"/>
              </a:rPr>
              <a:t>+</a:t>
            </a:r>
            <a:endParaRPr lang="ru-RU" sz="3200" b="1" dirty="0">
              <a:solidFill>
                <a:srgbClr val="000090"/>
              </a:solidFill>
              <a:latin typeface="Calibri"/>
              <a:ea typeface="Calibri"/>
              <a:cs typeface="DokChampa"/>
            </a:endParaRPr>
          </a:p>
        </p:txBody>
      </p:sp>
      <p:sp>
        <p:nvSpPr>
          <p:cNvPr id="3" name="TextBox 2"/>
          <p:cNvSpPr txBox="1"/>
          <p:nvPr/>
        </p:nvSpPr>
        <p:spPr>
          <a:xfrm>
            <a:off x="323528" y="1239111"/>
            <a:ext cx="8424936" cy="5566140"/>
          </a:xfrm>
          <a:prstGeom prst="rect">
            <a:avLst/>
          </a:prstGeom>
          <a:noFill/>
        </p:spPr>
        <p:txBody>
          <a:bodyPr wrap="square" rtlCol="0">
            <a:spAutoFit/>
          </a:bodyPr>
          <a:lstStyle/>
          <a:p>
            <a:pPr marL="342900" indent="-342900" algn="just">
              <a:lnSpc>
                <a:spcPct val="115000"/>
              </a:lnSpc>
              <a:spcBef>
                <a:spcPts val="300"/>
              </a:spcBef>
              <a:spcAft>
                <a:spcPts val="300"/>
              </a:spcAft>
              <a:buFont typeface="Symbol"/>
              <a:buChar char=""/>
            </a:pPr>
            <a:r>
              <a:rPr lang="ru-RU" sz="2000" dirty="0">
                <a:latin typeface="Corbel"/>
                <a:ea typeface="Calibri"/>
                <a:cs typeface="DokChampa"/>
              </a:rPr>
              <a:t>Россия – не только Москва и Санкт-</a:t>
            </a:r>
            <a:r>
              <a:rPr lang="ru-RU" sz="2000" dirty="0" smtClean="0">
                <a:latin typeface="Corbel"/>
                <a:ea typeface="Calibri"/>
                <a:cs typeface="DokChampa"/>
              </a:rPr>
              <a:t>Петербург</a:t>
            </a:r>
          </a:p>
          <a:p>
            <a:pPr marL="342900" indent="-342900" algn="just">
              <a:lnSpc>
                <a:spcPct val="115000"/>
              </a:lnSpc>
              <a:spcBef>
                <a:spcPts val="300"/>
              </a:spcBef>
              <a:spcAft>
                <a:spcPts val="300"/>
              </a:spcAft>
              <a:buFont typeface="Symbol"/>
              <a:buChar char=""/>
            </a:pPr>
            <a:r>
              <a:rPr lang="ru-RU" sz="2000" dirty="0" smtClean="0">
                <a:latin typeface="Corbel"/>
                <a:ea typeface="Calibri"/>
                <a:cs typeface="DokChampa"/>
              </a:rPr>
              <a:t>Строим сразу на перспективу – тенденции российских старт-</a:t>
            </a:r>
            <a:r>
              <a:rPr lang="ru-RU" sz="2000" dirty="0" err="1" smtClean="0">
                <a:latin typeface="Corbel"/>
                <a:ea typeface="Calibri"/>
                <a:cs typeface="DokChampa"/>
              </a:rPr>
              <a:t>апов</a:t>
            </a:r>
            <a:endParaRPr lang="ru-RU" sz="2000" dirty="0" smtClean="0">
              <a:latin typeface="Corbel"/>
              <a:ea typeface="Calibri"/>
              <a:cs typeface="DokChampa"/>
            </a:endParaRPr>
          </a:p>
          <a:p>
            <a:pPr marL="342900" indent="-342900" algn="just">
              <a:lnSpc>
                <a:spcPct val="115000"/>
              </a:lnSpc>
              <a:spcBef>
                <a:spcPts val="300"/>
              </a:spcBef>
              <a:spcAft>
                <a:spcPts val="300"/>
              </a:spcAft>
              <a:buFont typeface="Symbol"/>
              <a:buChar char=""/>
            </a:pPr>
            <a:r>
              <a:rPr lang="ru-RU" sz="2000" dirty="0" err="1" smtClean="0">
                <a:latin typeface="Corbel"/>
                <a:ea typeface="Calibri"/>
                <a:cs typeface="DokChampa"/>
              </a:rPr>
              <a:t>Нишевость</a:t>
            </a:r>
            <a:r>
              <a:rPr lang="ru-RU" sz="2000" dirty="0" smtClean="0">
                <a:latin typeface="Corbel"/>
                <a:ea typeface="Calibri"/>
                <a:cs typeface="DokChampa"/>
              </a:rPr>
              <a:t> </a:t>
            </a:r>
          </a:p>
          <a:p>
            <a:pPr marL="342900" indent="-342900" algn="just">
              <a:lnSpc>
                <a:spcPct val="115000"/>
              </a:lnSpc>
              <a:spcBef>
                <a:spcPts val="300"/>
              </a:spcBef>
              <a:spcAft>
                <a:spcPts val="300"/>
              </a:spcAft>
              <a:buFont typeface="Symbol"/>
              <a:buChar char=""/>
            </a:pPr>
            <a:r>
              <a:rPr lang="ru-RU" sz="2000" dirty="0" smtClean="0">
                <a:latin typeface="Corbel"/>
                <a:ea typeface="Calibri"/>
                <a:cs typeface="DokChampa"/>
              </a:rPr>
              <a:t>Социальная ответственность</a:t>
            </a:r>
          </a:p>
          <a:p>
            <a:pPr marL="342900" lvl="0" indent="-342900" algn="just">
              <a:lnSpc>
                <a:spcPct val="115000"/>
              </a:lnSpc>
              <a:spcBef>
                <a:spcPts val="300"/>
              </a:spcBef>
              <a:spcAft>
                <a:spcPts val="300"/>
              </a:spcAft>
              <a:buFont typeface="Symbol"/>
              <a:buChar char=""/>
            </a:pPr>
            <a:r>
              <a:rPr lang="ru-RU" sz="2000" dirty="0" smtClean="0">
                <a:latin typeface="Corbel"/>
                <a:ea typeface="Calibri"/>
                <a:cs typeface="DokChampa"/>
              </a:rPr>
              <a:t>От «бизнеса на коленке» к осмысленному </a:t>
            </a:r>
          </a:p>
          <a:p>
            <a:pPr marL="342900" lvl="0" indent="-342900" algn="just">
              <a:lnSpc>
                <a:spcPct val="115000"/>
              </a:lnSpc>
              <a:spcBef>
                <a:spcPts val="300"/>
              </a:spcBef>
              <a:spcAft>
                <a:spcPts val="300"/>
              </a:spcAft>
              <a:buFont typeface="Symbol"/>
              <a:buChar char=""/>
            </a:pPr>
            <a:r>
              <a:rPr lang="ru-RU" sz="2000" dirty="0" smtClean="0">
                <a:latin typeface="Corbel"/>
                <a:ea typeface="Calibri"/>
                <a:cs typeface="DokChampa"/>
              </a:rPr>
              <a:t>Ловушка для неподготовленных</a:t>
            </a:r>
          </a:p>
          <a:p>
            <a:pPr marL="342900" lvl="0" indent="-342900" algn="just">
              <a:lnSpc>
                <a:spcPct val="115000"/>
              </a:lnSpc>
              <a:spcBef>
                <a:spcPts val="300"/>
              </a:spcBef>
              <a:spcAft>
                <a:spcPts val="300"/>
              </a:spcAft>
              <a:buFont typeface="Symbol"/>
              <a:buChar char=""/>
            </a:pPr>
            <a:r>
              <a:rPr lang="ru-RU" sz="2000" dirty="0" smtClean="0">
                <a:latin typeface="Corbel"/>
                <a:ea typeface="Calibri"/>
                <a:cs typeface="DokChampa"/>
              </a:rPr>
              <a:t>Сам виноват или об ответственности в бизнесе</a:t>
            </a:r>
          </a:p>
          <a:p>
            <a:pPr marL="342900" lvl="0" indent="-342900" algn="just">
              <a:lnSpc>
                <a:spcPct val="115000"/>
              </a:lnSpc>
              <a:spcBef>
                <a:spcPts val="300"/>
              </a:spcBef>
              <a:spcAft>
                <a:spcPts val="300"/>
              </a:spcAft>
              <a:buFont typeface="Symbol"/>
              <a:buChar char=""/>
            </a:pPr>
            <a:r>
              <a:rPr lang="ru-RU" sz="2000" dirty="0" smtClean="0">
                <a:latin typeface="Corbel"/>
                <a:ea typeface="Calibri"/>
                <a:cs typeface="DokChampa"/>
              </a:rPr>
              <a:t>Специализация компаний как </a:t>
            </a:r>
            <a:r>
              <a:rPr lang="ru-RU" sz="2000" dirty="0" err="1" smtClean="0">
                <a:latin typeface="Corbel"/>
                <a:ea typeface="Calibri"/>
                <a:cs typeface="DokChampa"/>
              </a:rPr>
              <a:t>франчайзеров</a:t>
            </a:r>
            <a:r>
              <a:rPr lang="ru-RU" sz="2000" dirty="0" smtClean="0">
                <a:latin typeface="Corbel"/>
                <a:ea typeface="Calibri"/>
                <a:cs typeface="DokChampa"/>
              </a:rPr>
              <a:t> (оператор или создатель и управленец бренда)</a:t>
            </a:r>
          </a:p>
          <a:p>
            <a:pPr marL="342900" lvl="0" indent="-342900" algn="just">
              <a:lnSpc>
                <a:spcPct val="115000"/>
              </a:lnSpc>
              <a:spcBef>
                <a:spcPts val="300"/>
              </a:spcBef>
              <a:spcAft>
                <a:spcPts val="300"/>
              </a:spcAft>
              <a:buFont typeface="Symbol"/>
              <a:buChar char=""/>
            </a:pPr>
            <a:r>
              <a:rPr lang="ru-RU" sz="2000" dirty="0" smtClean="0">
                <a:latin typeface="Corbel"/>
                <a:ea typeface="Calibri"/>
                <a:cs typeface="DokChampa"/>
              </a:rPr>
              <a:t>От «дутых» франшиз к неподготовленным франшизам</a:t>
            </a:r>
          </a:p>
          <a:p>
            <a:pPr marL="342900" lvl="0" indent="-342900" algn="just">
              <a:lnSpc>
                <a:spcPct val="115000"/>
              </a:lnSpc>
              <a:spcBef>
                <a:spcPts val="300"/>
              </a:spcBef>
              <a:spcAft>
                <a:spcPts val="300"/>
              </a:spcAft>
              <a:buFont typeface="Symbol"/>
              <a:buChar char=""/>
            </a:pPr>
            <a:r>
              <a:rPr lang="ru-RU" sz="2000" dirty="0" smtClean="0">
                <a:latin typeface="Corbel"/>
                <a:ea typeface="Calibri"/>
                <a:cs typeface="DokChampa"/>
              </a:rPr>
              <a:t>Консультанты </a:t>
            </a:r>
            <a:endParaRPr lang="ru-RU" sz="2000" dirty="0">
              <a:latin typeface="Corbel"/>
              <a:ea typeface="Calibri"/>
              <a:cs typeface="DokChampa"/>
            </a:endParaRPr>
          </a:p>
          <a:p>
            <a:pPr marL="342900" lvl="0" indent="-342900" algn="just">
              <a:lnSpc>
                <a:spcPct val="115000"/>
              </a:lnSpc>
              <a:spcBef>
                <a:spcPts val="300"/>
              </a:spcBef>
              <a:spcAft>
                <a:spcPts val="300"/>
              </a:spcAft>
              <a:buFont typeface="Symbol"/>
              <a:buChar char=""/>
            </a:pPr>
            <a:endParaRPr lang="ru-RU" sz="2800" dirty="0">
              <a:latin typeface="Calibri"/>
              <a:ea typeface="Calibri"/>
              <a:cs typeface="DokChampa"/>
            </a:endParaRPr>
          </a:p>
          <a:p>
            <a:endParaRPr lang="ru-RU" dirty="0"/>
          </a:p>
        </p:txBody>
      </p:sp>
    </p:spTree>
    <p:extLst>
      <p:ext uri="{BB962C8B-B14F-4D97-AF65-F5344CB8AC3E}">
        <p14:creationId xmlns:p14="http://schemas.microsoft.com/office/powerpoint/2010/main" val="28658674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9144000" cy="576064"/>
          </a:xfrm>
          <a:solidFill>
            <a:srgbClr val="6283DB">
              <a:alpha val="50000"/>
            </a:srgbClr>
          </a:solidFill>
          <a:ln>
            <a:noFill/>
          </a:ln>
        </p:spPr>
        <p:txBody>
          <a:bodyPr>
            <a:noAutofit/>
          </a:bodyPr>
          <a:lstStyle/>
          <a:p>
            <a:pPr algn="l"/>
            <a:r>
              <a:rPr lang="ru-RU" sz="2400" b="1" dirty="0" smtClean="0">
                <a:solidFill>
                  <a:schemeClr val="accent6"/>
                </a:solidFill>
                <a:latin typeface="Corbel"/>
                <a:cs typeface="Corbel"/>
              </a:rPr>
              <a:t>Содержание</a:t>
            </a:r>
            <a:endParaRPr lang="ru-RU" sz="2400" b="1" dirty="0">
              <a:solidFill>
                <a:schemeClr val="accent6"/>
              </a:solidFill>
              <a:latin typeface="Corbel"/>
              <a:cs typeface="Corbel"/>
            </a:endParaRPr>
          </a:p>
        </p:txBody>
      </p:sp>
      <p:sp>
        <p:nvSpPr>
          <p:cNvPr id="5" name="Rectangle 7"/>
          <p:cNvSpPr>
            <a:spLocks noChangeArrowheads="1"/>
          </p:cNvSpPr>
          <p:nvPr/>
        </p:nvSpPr>
        <p:spPr bwMode="auto">
          <a:xfrm>
            <a:off x="323528" y="1196752"/>
            <a:ext cx="8596312" cy="548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8" rIns="91397" bIns="45698"/>
          <a:lstStyle/>
          <a:p>
            <a:pPr eaLnBrk="0" hangingPunct="0">
              <a:spcBef>
                <a:spcPct val="20000"/>
              </a:spcBef>
              <a:spcAft>
                <a:spcPct val="30000"/>
              </a:spcAft>
              <a:buClr>
                <a:schemeClr val="accent6"/>
              </a:buClr>
            </a:pPr>
            <a:r>
              <a:rPr lang="ru-RU" sz="2000" b="1" dirty="0" smtClean="0">
                <a:solidFill>
                  <a:srgbClr val="000000"/>
                </a:solidFill>
                <a:latin typeface="Corbel"/>
                <a:cs typeface="Corbel"/>
              </a:rPr>
              <a:t>Часть 2. Выбираем франшизу</a:t>
            </a:r>
          </a:p>
          <a:p>
            <a:pPr eaLnBrk="0" hangingPunct="0">
              <a:spcBef>
                <a:spcPct val="20000"/>
              </a:spcBef>
              <a:spcAft>
                <a:spcPct val="30000"/>
              </a:spcAft>
              <a:buClr>
                <a:schemeClr val="accent6"/>
              </a:buClr>
            </a:pPr>
            <a:endParaRPr lang="ru-RU" sz="2000" b="1" dirty="0" smtClean="0">
              <a:solidFill>
                <a:srgbClr val="000000"/>
              </a:solidFill>
              <a:latin typeface="Corbel"/>
              <a:cs typeface="Corbel"/>
            </a:endParaRPr>
          </a:p>
          <a:p>
            <a:pPr marL="342900" indent="-342900" eaLnBrk="0" hangingPunct="0">
              <a:spcBef>
                <a:spcPct val="20000"/>
              </a:spcBef>
              <a:spcAft>
                <a:spcPct val="30000"/>
              </a:spcAft>
              <a:buClr>
                <a:schemeClr val="accent6"/>
              </a:buClr>
              <a:buAutoNum type="arabicPeriod"/>
            </a:pPr>
            <a:r>
              <a:rPr lang="ru-RU" sz="2000" b="1" dirty="0" smtClean="0">
                <a:solidFill>
                  <a:srgbClr val="000000"/>
                </a:solidFill>
                <a:latin typeface="Corbel"/>
                <a:cs typeface="Corbel"/>
              </a:rPr>
              <a:t>И вот Вы решили заняться собственным бизнесом….</a:t>
            </a:r>
          </a:p>
          <a:p>
            <a:pPr marL="342900" indent="-342900" eaLnBrk="0" hangingPunct="0">
              <a:spcBef>
                <a:spcPct val="20000"/>
              </a:spcBef>
              <a:spcAft>
                <a:spcPct val="30000"/>
              </a:spcAft>
              <a:buClr>
                <a:schemeClr val="accent6"/>
              </a:buClr>
              <a:buAutoNum type="arabicPeriod"/>
            </a:pPr>
            <a:r>
              <a:rPr lang="ru-RU" sz="2000" b="1" dirty="0" smtClean="0">
                <a:solidFill>
                  <a:srgbClr val="000000"/>
                </a:solidFill>
                <a:latin typeface="Corbel"/>
                <a:cs typeface="Corbel"/>
              </a:rPr>
              <a:t>Для чего использовать франчайзинг</a:t>
            </a:r>
          </a:p>
          <a:p>
            <a:pPr marL="342900" indent="-342900" eaLnBrk="0" hangingPunct="0">
              <a:spcBef>
                <a:spcPct val="20000"/>
              </a:spcBef>
              <a:spcAft>
                <a:spcPct val="30000"/>
              </a:spcAft>
              <a:buClr>
                <a:schemeClr val="accent6"/>
              </a:buClr>
              <a:buAutoNum type="arabicPeriod"/>
            </a:pPr>
            <a:r>
              <a:rPr lang="ru-RU" sz="2000" b="1" dirty="0" smtClean="0">
                <a:solidFill>
                  <a:srgbClr val="000000"/>
                </a:solidFill>
                <a:latin typeface="Corbel"/>
                <a:cs typeface="Corbel"/>
              </a:rPr>
              <a:t>Как оценить франшизу:</a:t>
            </a:r>
          </a:p>
          <a:p>
            <a:r>
              <a:rPr lang="ru-RU" sz="2000" b="1" dirty="0" smtClean="0">
                <a:latin typeface="Corbel"/>
                <a:cs typeface="Corbel"/>
              </a:rPr>
              <a:t>- Самооценка</a:t>
            </a:r>
            <a:endParaRPr lang="en-US" sz="2000" b="1" dirty="0">
              <a:latin typeface="Corbel"/>
              <a:cs typeface="Corbel"/>
            </a:endParaRPr>
          </a:p>
          <a:p>
            <a:r>
              <a:rPr lang="ru-RU" sz="2000" b="1" dirty="0" smtClean="0">
                <a:latin typeface="Corbel"/>
                <a:cs typeface="Corbel"/>
              </a:rPr>
              <a:t>- Оценка бизнеса и рынка</a:t>
            </a:r>
            <a:endParaRPr lang="en-US" sz="2000" b="1" dirty="0">
              <a:latin typeface="Corbel"/>
              <a:cs typeface="Corbel"/>
            </a:endParaRPr>
          </a:p>
          <a:p>
            <a:r>
              <a:rPr lang="ru-RU" sz="2000" b="1" dirty="0" smtClean="0">
                <a:latin typeface="Corbel"/>
                <a:cs typeface="Corbel"/>
              </a:rPr>
              <a:t>- Оценка </a:t>
            </a:r>
            <a:r>
              <a:rPr lang="ru-RU" sz="2000" b="1" dirty="0" err="1">
                <a:latin typeface="Corbel"/>
                <a:cs typeface="Corbel"/>
              </a:rPr>
              <a:t>франчайзора</a:t>
            </a:r>
            <a:endParaRPr lang="en-US" sz="2000" b="1" dirty="0">
              <a:latin typeface="Corbel"/>
              <a:cs typeface="Corbel"/>
            </a:endParaRPr>
          </a:p>
          <a:p>
            <a:pPr eaLnBrk="0" hangingPunct="0">
              <a:spcBef>
                <a:spcPct val="20000"/>
              </a:spcBef>
              <a:spcAft>
                <a:spcPct val="30000"/>
              </a:spcAft>
              <a:buClr>
                <a:schemeClr val="accent6"/>
              </a:buClr>
            </a:pPr>
            <a:endParaRPr lang="ru-RU" b="1" dirty="0" smtClean="0">
              <a:solidFill>
                <a:srgbClr val="000000"/>
              </a:solidFill>
              <a:latin typeface="Corbel"/>
              <a:cs typeface="Corbel"/>
            </a:endParaRPr>
          </a:p>
          <a:p>
            <a:pPr eaLnBrk="0" hangingPunct="0">
              <a:spcBef>
                <a:spcPct val="20000"/>
              </a:spcBef>
              <a:spcAft>
                <a:spcPct val="30000"/>
              </a:spcAft>
              <a:buClr>
                <a:schemeClr val="accent6"/>
              </a:buClr>
            </a:pPr>
            <a:endParaRPr lang="ru-RU" sz="1800" b="1" dirty="0">
              <a:solidFill>
                <a:srgbClr val="000000"/>
              </a:solidFill>
              <a:latin typeface="Georgia" charset="0"/>
            </a:endParaRPr>
          </a:p>
        </p:txBody>
      </p:sp>
    </p:spTree>
    <p:extLst>
      <p:ext uri="{BB962C8B-B14F-4D97-AF65-F5344CB8AC3E}">
        <p14:creationId xmlns:p14="http://schemas.microsoft.com/office/powerpoint/2010/main" val="12363606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9144000" cy="576064"/>
          </a:xfrm>
          <a:solidFill>
            <a:srgbClr val="6283DB">
              <a:alpha val="50000"/>
            </a:srgbClr>
          </a:solidFill>
          <a:ln>
            <a:noFill/>
          </a:ln>
        </p:spPr>
        <p:txBody>
          <a:bodyPr>
            <a:noAutofit/>
          </a:bodyPr>
          <a:lstStyle/>
          <a:p>
            <a:pPr algn="l"/>
            <a:r>
              <a:rPr lang="ru-RU" sz="2400" b="1" dirty="0" smtClean="0">
                <a:solidFill>
                  <a:schemeClr val="accent6"/>
                </a:solidFill>
                <a:latin typeface="Corbel"/>
                <a:cs typeface="Corbel"/>
              </a:rPr>
              <a:t>И вот вы решили заниматься собственным бизнесом</a:t>
            </a:r>
            <a:endParaRPr lang="ru-RU" sz="2400" b="1" dirty="0">
              <a:solidFill>
                <a:schemeClr val="accent6"/>
              </a:solidFill>
              <a:latin typeface="Corbel"/>
              <a:cs typeface="Corbel"/>
            </a:endParaRPr>
          </a:p>
        </p:txBody>
      </p:sp>
      <p:sp>
        <p:nvSpPr>
          <p:cNvPr id="4" name="TextBox 3"/>
          <p:cNvSpPr txBox="1"/>
          <p:nvPr/>
        </p:nvSpPr>
        <p:spPr>
          <a:xfrm>
            <a:off x="539552" y="1412776"/>
            <a:ext cx="7920880" cy="4524316"/>
          </a:xfrm>
          <a:prstGeom prst="rect">
            <a:avLst/>
          </a:prstGeom>
          <a:noFill/>
        </p:spPr>
        <p:txBody>
          <a:bodyPr wrap="square" rtlCol="0">
            <a:spAutoFit/>
          </a:bodyPr>
          <a:lstStyle/>
          <a:p>
            <a:r>
              <a:rPr lang="ru-RU" b="1" dirty="0" smtClean="0">
                <a:latin typeface="Corbel"/>
                <a:cs typeface="Corbel"/>
              </a:rPr>
              <a:t>САМООЦЕНКА </a:t>
            </a:r>
            <a:r>
              <a:rPr lang="en-US" b="1" dirty="0" smtClean="0">
                <a:latin typeface="Corbel"/>
                <a:cs typeface="Corbel"/>
              </a:rPr>
              <a:t>– </a:t>
            </a:r>
          </a:p>
          <a:p>
            <a:endParaRPr lang="en-US" dirty="0" smtClean="0">
              <a:latin typeface="Corbel"/>
              <a:cs typeface="Corbel"/>
            </a:endParaRPr>
          </a:p>
          <a:p>
            <a:r>
              <a:rPr lang="ru-RU" dirty="0" smtClean="0">
                <a:latin typeface="Corbel"/>
                <a:cs typeface="Corbel"/>
              </a:rPr>
              <a:t>Отношения к вещам</a:t>
            </a:r>
            <a:endParaRPr lang="en-US" dirty="0" smtClean="0">
              <a:latin typeface="Corbel"/>
              <a:cs typeface="Corbel"/>
            </a:endParaRPr>
          </a:p>
          <a:p>
            <a:r>
              <a:rPr lang="ru-RU" dirty="0" smtClean="0">
                <a:latin typeface="Corbel"/>
                <a:cs typeface="Corbel"/>
              </a:rPr>
              <a:t>Возможности</a:t>
            </a:r>
            <a:endParaRPr lang="en-US" dirty="0" smtClean="0">
              <a:latin typeface="Corbel"/>
              <a:cs typeface="Corbel"/>
            </a:endParaRPr>
          </a:p>
          <a:p>
            <a:r>
              <a:rPr lang="ru-RU" dirty="0" smtClean="0">
                <a:latin typeface="Corbel"/>
                <a:cs typeface="Corbel"/>
              </a:rPr>
              <a:t>Цели</a:t>
            </a:r>
            <a:endParaRPr lang="en-US" dirty="0" smtClean="0">
              <a:latin typeface="Corbel"/>
              <a:cs typeface="Corbel"/>
            </a:endParaRPr>
          </a:p>
          <a:p>
            <a:r>
              <a:rPr lang="ru-RU" dirty="0" smtClean="0">
                <a:latin typeface="Corbel"/>
                <a:cs typeface="Corbel"/>
              </a:rPr>
              <a:t>Индивидуальные пристрастия</a:t>
            </a:r>
            <a:endParaRPr lang="en-US" dirty="0" smtClean="0">
              <a:latin typeface="Corbel"/>
              <a:cs typeface="Corbel"/>
            </a:endParaRPr>
          </a:p>
          <a:p>
            <a:endParaRPr lang="en-US" dirty="0" smtClean="0">
              <a:latin typeface="Corbel"/>
              <a:cs typeface="Corbel"/>
            </a:endParaRPr>
          </a:p>
          <a:p>
            <a:r>
              <a:rPr lang="ru-RU" b="1" dirty="0" smtClean="0">
                <a:latin typeface="Corbel"/>
                <a:cs typeface="Corbel"/>
              </a:rPr>
              <a:t>«Опасные знаки»</a:t>
            </a:r>
            <a:r>
              <a:rPr lang="ru-RU" b="1" dirty="0">
                <a:latin typeface="Corbel"/>
                <a:cs typeface="Corbel"/>
              </a:rPr>
              <a:t> </a:t>
            </a:r>
            <a:r>
              <a:rPr lang="ru-RU" b="1" dirty="0" smtClean="0">
                <a:latin typeface="Corbel"/>
                <a:cs typeface="Corbel"/>
              </a:rPr>
              <a:t>-</a:t>
            </a:r>
          </a:p>
          <a:p>
            <a:endParaRPr lang="en-US" dirty="0">
              <a:latin typeface="Corbel"/>
              <a:cs typeface="Corbel"/>
            </a:endParaRPr>
          </a:p>
          <a:p>
            <a:r>
              <a:rPr lang="ru-RU" dirty="0" smtClean="0">
                <a:latin typeface="Corbel"/>
                <a:cs typeface="Corbel"/>
              </a:rPr>
              <a:t>Синдром босса</a:t>
            </a:r>
            <a:endParaRPr lang="en-US" dirty="0">
              <a:latin typeface="Corbel"/>
              <a:cs typeface="Corbel"/>
            </a:endParaRPr>
          </a:p>
          <a:p>
            <a:r>
              <a:rPr lang="ru-RU" dirty="0" smtClean="0">
                <a:latin typeface="Corbel"/>
                <a:cs typeface="Corbel"/>
              </a:rPr>
              <a:t>Отсутствие стрессоустойчивости</a:t>
            </a:r>
            <a:endParaRPr lang="en-US" dirty="0">
              <a:latin typeface="Corbel"/>
              <a:cs typeface="Corbel"/>
            </a:endParaRPr>
          </a:p>
          <a:p>
            <a:r>
              <a:rPr lang="ru-RU" dirty="0" smtClean="0">
                <a:latin typeface="Corbel"/>
                <a:cs typeface="Corbel"/>
              </a:rPr>
              <a:t>Возможно серьезное вмешательство извне</a:t>
            </a:r>
            <a:endParaRPr lang="en-US" dirty="0">
              <a:latin typeface="Corbel"/>
              <a:cs typeface="Corbel"/>
            </a:endParaRPr>
          </a:p>
          <a:p>
            <a:r>
              <a:rPr lang="ru-RU" dirty="0" smtClean="0">
                <a:latin typeface="Corbel"/>
                <a:cs typeface="Corbel"/>
              </a:rPr>
              <a:t>Ожидание, что много будет сделано за Вас/чужими руками</a:t>
            </a:r>
            <a:endParaRPr lang="en-US" dirty="0" smtClean="0">
              <a:latin typeface="Corbel"/>
              <a:cs typeface="Corbel"/>
            </a:endParaRPr>
          </a:p>
          <a:p>
            <a:r>
              <a:rPr lang="ru-RU" dirty="0" smtClean="0">
                <a:latin typeface="Corbel"/>
                <a:cs typeface="Corbel"/>
              </a:rPr>
              <a:t>Недооценка риска</a:t>
            </a:r>
            <a:endParaRPr lang="en-US" dirty="0" smtClean="0">
              <a:latin typeface="Corbel"/>
              <a:cs typeface="Corbel"/>
            </a:endParaRPr>
          </a:p>
          <a:p>
            <a:r>
              <a:rPr lang="ru-RU" dirty="0" smtClean="0">
                <a:latin typeface="Corbel"/>
                <a:cs typeface="Corbel"/>
              </a:rPr>
              <a:t>Ставка на постоянный доход</a:t>
            </a:r>
            <a:endParaRPr lang="en-US" dirty="0" smtClean="0">
              <a:latin typeface="Corbel"/>
              <a:cs typeface="Corbel"/>
            </a:endParaRPr>
          </a:p>
          <a:p>
            <a:r>
              <a:rPr lang="ru-RU" dirty="0" smtClean="0">
                <a:latin typeface="Corbel"/>
                <a:cs typeface="Corbel"/>
              </a:rPr>
              <a:t>Не получен профессиональный совет</a:t>
            </a:r>
            <a:endParaRPr lang="ru-RU" dirty="0">
              <a:latin typeface="Corbel"/>
              <a:cs typeface="Corbel"/>
            </a:endParaRPr>
          </a:p>
        </p:txBody>
      </p:sp>
    </p:spTree>
    <p:extLst>
      <p:ext uri="{BB962C8B-B14F-4D97-AF65-F5344CB8AC3E}">
        <p14:creationId xmlns:p14="http://schemas.microsoft.com/office/powerpoint/2010/main" val="244224284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9144000" cy="576064"/>
          </a:xfrm>
          <a:solidFill>
            <a:srgbClr val="6283DB">
              <a:alpha val="50000"/>
            </a:srgbClr>
          </a:solidFill>
          <a:ln>
            <a:noFill/>
          </a:ln>
        </p:spPr>
        <p:txBody>
          <a:bodyPr>
            <a:noAutofit/>
          </a:bodyPr>
          <a:lstStyle/>
          <a:p>
            <a:pPr algn="l"/>
            <a:r>
              <a:rPr lang="ru-RU" sz="2400" b="1" dirty="0" smtClean="0">
                <a:solidFill>
                  <a:schemeClr val="accent6"/>
                </a:solidFill>
                <a:latin typeface="Corbel"/>
                <a:cs typeface="Corbel"/>
              </a:rPr>
              <a:t>Для чего использовать франчайзинг?</a:t>
            </a:r>
            <a:endParaRPr lang="ru-RU" sz="2400" b="1" dirty="0">
              <a:solidFill>
                <a:schemeClr val="accent6"/>
              </a:solidFill>
              <a:latin typeface="Corbel"/>
              <a:cs typeface="Corbel"/>
            </a:endParaRPr>
          </a:p>
        </p:txBody>
      </p:sp>
      <p:sp>
        <p:nvSpPr>
          <p:cNvPr id="3" name="TextBox 2"/>
          <p:cNvSpPr txBox="1"/>
          <p:nvPr/>
        </p:nvSpPr>
        <p:spPr>
          <a:xfrm>
            <a:off x="323528" y="1556792"/>
            <a:ext cx="8352928" cy="4370427"/>
          </a:xfrm>
          <a:prstGeom prst="rect">
            <a:avLst/>
          </a:prstGeom>
          <a:noFill/>
        </p:spPr>
        <p:txBody>
          <a:bodyPr wrap="square" rtlCol="0">
            <a:spAutoFit/>
          </a:bodyPr>
          <a:lstStyle/>
          <a:p>
            <a:pPr marL="342900" indent="-342900">
              <a:buFont typeface="Arial"/>
              <a:buChar char="•"/>
            </a:pPr>
            <a:r>
              <a:rPr lang="ru-RU" sz="2000" dirty="0" smtClean="0">
                <a:latin typeface="Corbel"/>
                <a:cs typeface="Corbel"/>
              </a:rPr>
              <a:t>Проверенная бизнес-модель</a:t>
            </a:r>
            <a:endParaRPr lang="en-US" sz="2000" dirty="0" smtClean="0">
              <a:latin typeface="Corbel"/>
              <a:cs typeface="Corbel"/>
            </a:endParaRPr>
          </a:p>
          <a:p>
            <a:pPr marL="342900" indent="-342900">
              <a:buFont typeface="Arial"/>
              <a:buChar char="•"/>
            </a:pPr>
            <a:r>
              <a:rPr lang="ru-RU" sz="2000" dirty="0" smtClean="0">
                <a:latin typeface="Corbel"/>
                <a:cs typeface="Corbel"/>
              </a:rPr>
              <a:t>Подготовленное лекало</a:t>
            </a:r>
            <a:endParaRPr lang="en-US" sz="2000" dirty="0" smtClean="0">
              <a:latin typeface="Corbel"/>
              <a:cs typeface="Corbel"/>
            </a:endParaRPr>
          </a:p>
          <a:p>
            <a:pPr marL="342900" indent="-342900">
              <a:buFont typeface="Arial"/>
              <a:buChar char="•"/>
            </a:pPr>
            <a:r>
              <a:rPr lang="ru-RU" sz="2000" dirty="0" smtClean="0">
                <a:latin typeface="Corbel"/>
                <a:cs typeface="Corbel"/>
              </a:rPr>
              <a:t>Более легкое открытие, помощь в операционной деятельности</a:t>
            </a:r>
            <a:endParaRPr lang="en-US" sz="2000" dirty="0" smtClean="0">
              <a:latin typeface="Corbel"/>
              <a:cs typeface="Corbel"/>
            </a:endParaRPr>
          </a:p>
          <a:p>
            <a:pPr marL="342900" indent="-342900">
              <a:buFont typeface="Arial"/>
              <a:buChar char="•"/>
            </a:pPr>
            <a:r>
              <a:rPr lang="ru-RU" sz="2000" dirty="0" smtClean="0">
                <a:latin typeface="Corbel"/>
                <a:cs typeface="Corbel"/>
              </a:rPr>
              <a:t>Поддержка более крупной организации/сети</a:t>
            </a:r>
            <a:r>
              <a:rPr lang="ru-RU" sz="2000" dirty="0">
                <a:latin typeface="Corbel"/>
                <a:cs typeface="Corbel"/>
              </a:rPr>
              <a:t>/</a:t>
            </a:r>
            <a:r>
              <a:rPr lang="ru-RU" sz="2000" dirty="0" smtClean="0">
                <a:latin typeface="Corbel"/>
                <a:cs typeface="Corbel"/>
              </a:rPr>
              <a:t>бизнеса</a:t>
            </a:r>
            <a:endParaRPr lang="en-US" sz="2000" dirty="0" smtClean="0">
              <a:latin typeface="Corbel"/>
              <a:cs typeface="Corbel"/>
            </a:endParaRPr>
          </a:p>
          <a:p>
            <a:pPr marL="342900" indent="-342900">
              <a:buFont typeface="Arial"/>
              <a:buChar char="•"/>
            </a:pPr>
            <a:r>
              <a:rPr lang="ru-RU" sz="2000" dirty="0" smtClean="0">
                <a:latin typeface="Corbel"/>
                <a:cs typeface="Corbel"/>
              </a:rPr>
              <a:t>Экспертные знания в области управления бизнесом</a:t>
            </a:r>
            <a:endParaRPr lang="en-US" sz="2000" dirty="0" smtClean="0">
              <a:latin typeface="Corbel"/>
              <a:cs typeface="Corbel"/>
            </a:endParaRPr>
          </a:p>
          <a:p>
            <a:pPr marL="342900" indent="-342900">
              <a:buFont typeface="Arial"/>
              <a:buChar char="•"/>
            </a:pPr>
            <a:r>
              <a:rPr lang="ru-RU" sz="2000" dirty="0" smtClean="0">
                <a:latin typeface="Corbel"/>
                <a:cs typeface="Corbel"/>
              </a:rPr>
              <a:t>Использование общих ресурсов </a:t>
            </a:r>
            <a:r>
              <a:rPr lang="en-US" sz="2000" dirty="0" smtClean="0">
                <a:latin typeface="Corbel"/>
                <a:cs typeface="Corbel"/>
              </a:rPr>
              <a:t>(</a:t>
            </a:r>
            <a:r>
              <a:rPr lang="ru-RU" sz="2000" dirty="0" smtClean="0">
                <a:latin typeface="Corbel"/>
                <a:cs typeface="Corbel"/>
              </a:rPr>
              <a:t>маркетинг</a:t>
            </a:r>
            <a:r>
              <a:rPr lang="en-US" sz="2000" dirty="0" smtClean="0">
                <a:latin typeface="Corbel"/>
                <a:cs typeface="Corbel"/>
              </a:rPr>
              <a:t>)</a:t>
            </a:r>
          </a:p>
          <a:p>
            <a:pPr marL="342900" indent="-342900">
              <a:buFont typeface="Arial"/>
              <a:buChar char="•"/>
            </a:pPr>
            <a:r>
              <a:rPr lang="ru-RU" sz="2000" dirty="0" smtClean="0">
                <a:latin typeface="Corbel"/>
                <a:cs typeface="Corbel"/>
              </a:rPr>
              <a:t>Опытность</a:t>
            </a:r>
            <a:endParaRPr lang="en-US" sz="2000" dirty="0" smtClean="0">
              <a:latin typeface="Corbel"/>
              <a:cs typeface="Corbel"/>
            </a:endParaRPr>
          </a:p>
          <a:p>
            <a:pPr marL="342900" indent="-342900">
              <a:buFont typeface="Arial"/>
              <a:buChar char="•"/>
            </a:pPr>
            <a:r>
              <a:rPr lang="ru-RU" sz="2000" dirty="0" smtClean="0">
                <a:latin typeface="Corbel"/>
                <a:cs typeface="Corbel"/>
              </a:rPr>
              <a:t>Подтвержденный уровень выживаемости</a:t>
            </a:r>
            <a:endParaRPr lang="en-US" sz="2000" dirty="0" smtClean="0">
              <a:latin typeface="Corbel"/>
              <a:cs typeface="Corbel"/>
            </a:endParaRPr>
          </a:p>
          <a:p>
            <a:pPr marL="342900" indent="-342900">
              <a:buFont typeface="Arial"/>
              <a:buChar char="•"/>
            </a:pPr>
            <a:r>
              <a:rPr lang="ru-RU" sz="2000" dirty="0" smtClean="0">
                <a:latin typeface="Corbel"/>
                <a:cs typeface="Corbel"/>
              </a:rPr>
              <a:t>Наличие рынка</a:t>
            </a:r>
            <a:endParaRPr lang="en-US" sz="2000" dirty="0" smtClean="0">
              <a:latin typeface="Corbel"/>
              <a:cs typeface="Corbel"/>
            </a:endParaRPr>
          </a:p>
          <a:p>
            <a:pPr marL="342900" indent="-342900">
              <a:buFont typeface="Arial"/>
              <a:buChar char="•"/>
            </a:pPr>
            <a:r>
              <a:rPr lang="ru-RU" sz="2000" dirty="0" smtClean="0">
                <a:latin typeface="Corbel"/>
                <a:cs typeface="Corbel"/>
              </a:rPr>
              <a:t>Устойчивый спрос на товар/услугу/работу</a:t>
            </a:r>
            <a:endParaRPr lang="en-US" sz="2000" dirty="0" smtClean="0">
              <a:latin typeface="Corbel"/>
              <a:cs typeface="Corbel"/>
            </a:endParaRPr>
          </a:p>
          <a:p>
            <a:pPr marL="342900" indent="-342900">
              <a:buFont typeface="Arial"/>
              <a:buChar char="•"/>
            </a:pPr>
            <a:r>
              <a:rPr lang="ru-RU" sz="2000" dirty="0" smtClean="0">
                <a:latin typeface="Corbel"/>
                <a:cs typeface="Corbel"/>
              </a:rPr>
              <a:t>Преимущество в общении с арендодателями/финансовыми институтами </a:t>
            </a:r>
          </a:p>
          <a:p>
            <a:pPr marL="342900" indent="-342900">
              <a:buFont typeface="Arial"/>
              <a:buChar char="•"/>
            </a:pPr>
            <a:r>
              <a:rPr lang="ru-RU" sz="2000" dirty="0" smtClean="0">
                <a:latin typeface="Corbel"/>
                <a:cs typeface="Corbel"/>
              </a:rPr>
              <a:t>Предсказуемый выход из бизнеса</a:t>
            </a:r>
            <a:endParaRPr lang="en-US" sz="2000" dirty="0" smtClean="0">
              <a:latin typeface="Corbel"/>
              <a:cs typeface="Corbel"/>
            </a:endParaRPr>
          </a:p>
          <a:p>
            <a:endParaRPr lang="ru-RU" dirty="0">
              <a:latin typeface="Cambria"/>
              <a:cs typeface="Cambria"/>
            </a:endParaRPr>
          </a:p>
        </p:txBody>
      </p:sp>
    </p:spTree>
    <p:extLst>
      <p:ext uri="{BB962C8B-B14F-4D97-AF65-F5344CB8AC3E}">
        <p14:creationId xmlns:p14="http://schemas.microsoft.com/office/powerpoint/2010/main" val="410971870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9144000" cy="576064"/>
          </a:xfrm>
          <a:solidFill>
            <a:srgbClr val="6283DB">
              <a:alpha val="50000"/>
            </a:srgbClr>
          </a:solidFill>
          <a:ln>
            <a:noFill/>
          </a:ln>
        </p:spPr>
        <p:txBody>
          <a:bodyPr>
            <a:noAutofit/>
          </a:bodyPr>
          <a:lstStyle/>
          <a:p>
            <a:pPr algn="l"/>
            <a:r>
              <a:rPr lang="ru-RU" sz="2400" b="1" dirty="0" smtClean="0">
                <a:solidFill>
                  <a:schemeClr val="accent6"/>
                </a:solidFill>
                <a:latin typeface="Corbel"/>
                <a:cs typeface="Corbel"/>
              </a:rPr>
              <a:t>Бизнес по франчайзингу против собственного бизнеса</a:t>
            </a:r>
            <a:endParaRPr lang="ru-RU" sz="2400" b="1" dirty="0">
              <a:solidFill>
                <a:schemeClr val="accent6"/>
              </a:solidFill>
              <a:latin typeface="Corbel"/>
              <a:cs typeface="Corbel"/>
            </a:endParaRPr>
          </a:p>
        </p:txBody>
      </p:sp>
      <p:sp>
        <p:nvSpPr>
          <p:cNvPr id="4" name="Скругленный прямоугольник 3"/>
          <p:cNvSpPr/>
          <p:nvPr/>
        </p:nvSpPr>
        <p:spPr bwMode="auto">
          <a:xfrm>
            <a:off x="611560" y="2348880"/>
            <a:ext cx="7848872" cy="792088"/>
          </a:xfrm>
          <a:prstGeom prst="roundRect">
            <a:avLst/>
          </a:prstGeom>
          <a:ln>
            <a:no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ru-RU" sz="2000" b="1" dirty="0" smtClean="0">
                <a:latin typeface="Corbel"/>
                <a:ea typeface="Arial" charset="0"/>
                <a:cs typeface="Corbel"/>
              </a:rPr>
              <a:t>Ваши аргументы!</a:t>
            </a:r>
            <a:endParaRPr lang="ru-RU" sz="2000" b="1" dirty="0">
              <a:latin typeface="Corbel"/>
              <a:ea typeface="Arial" charset="0"/>
              <a:cs typeface="Corbel"/>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22886889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9144000" cy="576064"/>
          </a:xfrm>
          <a:solidFill>
            <a:srgbClr val="6283DB">
              <a:alpha val="50000"/>
            </a:srgbClr>
          </a:solidFill>
          <a:ln>
            <a:noFill/>
          </a:ln>
        </p:spPr>
        <p:txBody>
          <a:bodyPr>
            <a:noAutofit/>
          </a:bodyPr>
          <a:lstStyle/>
          <a:p>
            <a:pPr algn="l"/>
            <a:r>
              <a:rPr lang="ru-RU" sz="2400" b="1" dirty="0" smtClean="0">
                <a:solidFill>
                  <a:schemeClr val="accent6"/>
                </a:solidFill>
                <a:latin typeface="Corbel"/>
                <a:cs typeface="Corbel"/>
              </a:rPr>
              <a:t>Как оценить франшизу?</a:t>
            </a:r>
            <a:endParaRPr lang="ru-RU" sz="2400" b="1" dirty="0">
              <a:solidFill>
                <a:schemeClr val="accent6"/>
              </a:solidFill>
              <a:latin typeface="Corbel"/>
              <a:cs typeface="Corbel"/>
            </a:endParaRPr>
          </a:p>
        </p:txBody>
      </p:sp>
      <p:sp>
        <p:nvSpPr>
          <p:cNvPr id="3" name="TextBox 2"/>
          <p:cNvSpPr txBox="1"/>
          <p:nvPr/>
        </p:nvSpPr>
        <p:spPr>
          <a:xfrm>
            <a:off x="467544" y="1124744"/>
            <a:ext cx="7992888" cy="4801315"/>
          </a:xfrm>
          <a:prstGeom prst="rect">
            <a:avLst/>
          </a:prstGeom>
          <a:noFill/>
        </p:spPr>
        <p:txBody>
          <a:bodyPr wrap="square" rtlCol="0">
            <a:spAutoFit/>
          </a:bodyPr>
          <a:lstStyle/>
          <a:p>
            <a:endParaRPr lang="en-US" dirty="0" smtClean="0">
              <a:latin typeface="Cambria"/>
              <a:cs typeface="Cambria"/>
            </a:endParaRPr>
          </a:p>
          <a:p>
            <a:pPr algn="just"/>
            <a:r>
              <a:rPr lang="ru-RU" dirty="0" smtClean="0">
                <a:latin typeface="Corbel"/>
                <a:cs typeface="Corbel"/>
              </a:rPr>
              <a:t>Не поддавайтесь искушению поверить, что какой-либо </a:t>
            </a:r>
            <a:r>
              <a:rPr lang="ru-RU" dirty="0" err="1" smtClean="0">
                <a:latin typeface="Corbel"/>
                <a:cs typeface="Corbel"/>
              </a:rPr>
              <a:t>франчайзор</a:t>
            </a:r>
            <a:r>
              <a:rPr lang="ru-RU" dirty="0" smtClean="0">
                <a:latin typeface="Corbel"/>
                <a:cs typeface="Corbel"/>
              </a:rPr>
              <a:t> даст гарантию Вашему успеху или примет на себя ответственность за Ваш «провал»</a:t>
            </a:r>
            <a:endParaRPr lang="en-US" dirty="0">
              <a:latin typeface="Corbel"/>
              <a:cs typeface="Corbel"/>
            </a:endParaRPr>
          </a:p>
          <a:p>
            <a:endParaRPr lang="en-US" dirty="0" smtClean="0">
              <a:latin typeface="Corbel"/>
              <a:cs typeface="Corbel"/>
            </a:endParaRPr>
          </a:p>
          <a:p>
            <a:endParaRPr lang="en-US" dirty="0" smtClean="0">
              <a:latin typeface="Corbel"/>
              <a:cs typeface="Corbel"/>
            </a:endParaRPr>
          </a:p>
          <a:p>
            <a:endParaRPr lang="en-US" dirty="0">
              <a:latin typeface="Corbel"/>
              <a:cs typeface="Corbel"/>
            </a:endParaRPr>
          </a:p>
          <a:p>
            <a:endParaRPr lang="en-US" dirty="0" smtClean="0">
              <a:latin typeface="Corbel"/>
              <a:cs typeface="Corbel"/>
            </a:endParaRPr>
          </a:p>
          <a:p>
            <a:endParaRPr lang="en-US" dirty="0">
              <a:latin typeface="Corbel"/>
              <a:cs typeface="Corbel"/>
            </a:endParaRPr>
          </a:p>
          <a:p>
            <a:r>
              <a:rPr lang="ru-RU" dirty="0" smtClean="0">
                <a:latin typeface="Corbel"/>
                <a:cs typeface="Corbel"/>
              </a:rPr>
              <a:t>3 важные зоны оценки</a:t>
            </a:r>
            <a:r>
              <a:rPr lang="en-US" dirty="0" smtClean="0">
                <a:latin typeface="Corbel"/>
                <a:cs typeface="Corbel"/>
              </a:rPr>
              <a:t>:</a:t>
            </a:r>
            <a:endParaRPr lang="en-US" dirty="0">
              <a:latin typeface="Corbel"/>
              <a:cs typeface="Corbel"/>
            </a:endParaRPr>
          </a:p>
          <a:p>
            <a:endParaRPr lang="en-US" dirty="0" smtClean="0">
              <a:latin typeface="Corbel"/>
              <a:cs typeface="Corbel"/>
            </a:endParaRPr>
          </a:p>
          <a:p>
            <a:r>
              <a:rPr lang="ru-RU" b="1" dirty="0" smtClean="0">
                <a:latin typeface="Corbel"/>
                <a:cs typeface="Corbel"/>
              </a:rPr>
              <a:t>Самооценка</a:t>
            </a:r>
            <a:endParaRPr lang="en-US" b="1" dirty="0" smtClean="0">
              <a:latin typeface="Corbel"/>
              <a:cs typeface="Corbel"/>
            </a:endParaRPr>
          </a:p>
          <a:p>
            <a:endParaRPr lang="en-US" b="1" dirty="0">
              <a:latin typeface="Corbel"/>
              <a:cs typeface="Corbel"/>
            </a:endParaRPr>
          </a:p>
          <a:p>
            <a:r>
              <a:rPr lang="ru-RU" b="1" dirty="0" smtClean="0">
                <a:latin typeface="Corbel"/>
                <a:cs typeface="Corbel"/>
              </a:rPr>
              <a:t>Оценка бизнеса</a:t>
            </a:r>
            <a:endParaRPr lang="en-US" b="1" dirty="0" smtClean="0">
              <a:latin typeface="Corbel"/>
              <a:cs typeface="Corbel"/>
            </a:endParaRPr>
          </a:p>
          <a:p>
            <a:endParaRPr lang="en-US" b="1" dirty="0">
              <a:latin typeface="Corbel"/>
              <a:cs typeface="Corbel"/>
            </a:endParaRPr>
          </a:p>
          <a:p>
            <a:r>
              <a:rPr lang="ru-RU" b="1" dirty="0" smtClean="0">
                <a:latin typeface="Corbel"/>
                <a:cs typeface="Corbel"/>
              </a:rPr>
              <a:t>Оценка </a:t>
            </a:r>
            <a:r>
              <a:rPr lang="ru-RU" b="1" dirty="0" err="1" smtClean="0">
                <a:latin typeface="Corbel"/>
                <a:cs typeface="Corbel"/>
              </a:rPr>
              <a:t>франчайзора</a:t>
            </a:r>
            <a:endParaRPr lang="en-US" b="1" dirty="0" smtClean="0">
              <a:latin typeface="Corbel"/>
              <a:cs typeface="Corbel"/>
            </a:endParaRPr>
          </a:p>
          <a:p>
            <a:endParaRPr lang="en-US" dirty="0" smtClean="0">
              <a:latin typeface="Corbel"/>
              <a:cs typeface="Corbel"/>
            </a:endParaRPr>
          </a:p>
          <a:p>
            <a:endParaRPr lang="ru-RU" dirty="0">
              <a:latin typeface="Corbel"/>
              <a:cs typeface="Corbel"/>
            </a:endParaRPr>
          </a:p>
        </p:txBody>
      </p:sp>
      <p:sp>
        <p:nvSpPr>
          <p:cNvPr id="4" name="Скругленный прямоугольник 3"/>
          <p:cNvSpPr/>
          <p:nvPr/>
        </p:nvSpPr>
        <p:spPr bwMode="auto">
          <a:xfrm>
            <a:off x="539552" y="2420888"/>
            <a:ext cx="7848872" cy="792088"/>
          </a:xfrm>
          <a:prstGeom prst="roundRect">
            <a:avLst/>
          </a:prstGeom>
          <a:ln>
            <a:no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ru-RU" sz="2000" b="1" dirty="0" smtClean="0">
                <a:latin typeface="Corbel"/>
                <a:cs typeface="Corbel"/>
              </a:rPr>
              <a:t>ФРАНЧАЙЗИ НЕСЕТ ПРЕДПРИНИМАТЕЛЬСКИЙ РИСК</a:t>
            </a:r>
            <a:endParaRPr lang="en-US" sz="2000" b="1" dirty="0">
              <a:latin typeface="Corbel"/>
              <a:cs typeface="Corbel"/>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Corbel"/>
              <a:ea typeface="Arial" charset="0"/>
              <a:cs typeface="Corbel"/>
            </a:endParaRPr>
          </a:p>
        </p:txBody>
      </p:sp>
    </p:spTree>
    <p:extLst>
      <p:ext uri="{BB962C8B-B14F-4D97-AF65-F5344CB8AC3E}">
        <p14:creationId xmlns:p14="http://schemas.microsoft.com/office/powerpoint/2010/main" val="8455138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9144000" cy="576064"/>
          </a:xfrm>
          <a:solidFill>
            <a:srgbClr val="6283DB">
              <a:alpha val="50000"/>
            </a:srgbClr>
          </a:solidFill>
          <a:ln>
            <a:noFill/>
          </a:ln>
        </p:spPr>
        <p:txBody>
          <a:bodyPr>
            <a:noAutofit/>
          </a:bodyPr>
          <a:lstStyle/>
          <a:p>
            <a:pPr algn="l"/>
            <a:r>
              <a:rPr lang="ru-RU" sz="2400" b="1" dirty="0" smtClean="0">
                <a:solidFill>
                  <a:schemeClr val="accent6"/>
                </a:solidFill>
                <a:latin typeface="Corbel"/>
                <a:cs typeface="Corbel"/>
              </a:rPr>
              <a:t>Содержание</a:t>
            </a:r>
            <a:endParaRPr lang="ru-RU" sz="2400" b="1" dirty="0">
              <a:solidFill>
                <a:schemeClr val="accent6"/>
              </a:solidFill>
              <a:latin typeface="Corbel"/>
              <a:cs typeface="Corbel"/>
            </a:endParaRPr>
          </a:p>
        </p:txBody>
      </p:sp>
      <p:sp>
        <p:nvSpPr>
          <p:cNvPr id="5" name="Rectangle 7"/>
          <p:cNvSpPr>
            <a:spLocks noChangeArrowheads="1"/>
          </p:cNvSpPr>
          <p:nvPr/>
        </p:nvSpPr>
        <p:spPr bwMode="auto">
          <a:xfrm>
            <a:off x="323528" y="1196752"/>
            <a:ext cx="8596312" cy="548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8" rIns="91397" bIns="45698"/>
          <a:lstStyle/>
          <a:p>
            <a:pPr eaLnBrk="0" hangingPunct="0">
              <a:spcBef>
                <a:spcPct val="20000"/>
              </a:spcBef>
              <a:spcAft>
                <a:spcPct val="30000"/>
              </a:spcAft>
              <a:buClr>
                <a:schemeClr val="accent6"/>
              </a:buClr>
            </a:pPr>
            <a:r>
              <a:rPr lang="ru-RU" sz="1800" b="1" dirty="0" smtClean="0">
                <a:solidFill>
                  <a:srgbClr val="000000"/>
                </a:solidFill>
                <a:latin typeface="Corbel"/>
                <a:cs typeface="Corbel"/>
              </a:rPr>
              <a:t>Часть 1</a:t>
            </a:r>
          </a:p>
          <a:p>
            <a:pPr marL="342900" indent="-342900" eaLnBrk="0" hangingPunct="0">
              <a:spcBef>
                <a:spcPct val="20000"/>
              </a:spcBef>
              <a:spcAft>
                <a:spcPct val="30000"/>
              </a:spcAft>
              <a:buClr>
                <a:schemeClr val="accent6"/>
              </a:buClr>
              <a:buAutoNum type="arabicPeriod"/>
            </a:pPr>
            <a:r>
              <a:rPr lang="ru-RU" sz="1800" b="1" dirty="0" smtClean="0">
                <a:solidFill>
                  <a:srgbClr val="000000"/>
                </a:solidFill>
                <a:latin typeface="Corbel"/>
                <a:cs typeface="Corbel"/>
              </a:rPr>
              <a:t>История </a:t>
            </a:r>
            <a:r>
              <a:rPr lang="ru-RU" sz="1800" b="1" dirty="0">
                <a:solidFill>
                  <a:srgbClr val="000000"/>
                </a:solidFill>
                <a:latin typeface="Corbel"/>
                <a:cs typeface="Corbel"/>
              </a:rPr>
              <a:t>франчайзинга </a:t>
            </a:r>
            <a:endParaRPr lang="ru-RU" b="1" dirty="0">
              <a:solidFill>
                <a:srgbClr val="000000"/>
              </a:solidFill>
              <a:latin typeface="Corbel"/>
              <a:cs typeface="Corbel"/>
            </a:endParaRPr>
          </a:p>
          <a:p>
            <a:pPr marL="342900" indent="-342900" eaLnBrk="0" hangingPunct="0">
              <a:spcBef>
                <a:spcPct val="20000"/>
              </a:spcBef>
              <a:spcAft>
                <a:spcPct val="30000"/>
              </a:spcAft>
              <a:buClr>
                <a:schemeClr val="accent6"/>
              </a:buClr>
              <a:buAutoNum type="arabicPeriod"/>
            </a:pPr>
            <a:r>
              <a:rPr lang="ru-RU" b="1" dirty="0" smtClean="0">
                <a:solidFill>
                  <a:srgbClr val="000000"/>
                </a:solidFill>
                <a:latin typeface="Corbel"/>
                <a:cs typeface="Corbel"/>
              </a:rPr>
              <a:t>Истории успеха</a:t>
            </a:r>
          </a:p>
          <a:p>
            <a:pPr marL="342900" indent="-342900" eaLnBrk="0" hangingPunct="0">
              <a:spcBef>
                <a:spcPct val="20000"/>
              </a:spcBef>
              <a:spcAft>
                <a:spcPct val="30000"/>
              </a:spcAft>
              <a:buClr>
                <a:schemeClr val="accent6"/>
              </a:buClr>
              <a:buAutoNum type="arabicPeriod"/>
            </a:pPr>
            <a:r>
              <a:rPr lang="ru-RU" sz="1800" b="1" dirty="0" smtClean="0">
                <a:solidFill>
                  <a:srgbClr val="000000"/>
                </a:solidFill>
                <a:latin typeface="Corbel"/>
                <a:cs typeface="Corbel"/>
              </a:rPr>
              <a:t>Удивительные факты</a:t>
            </a:r>
            <a:endParaRPr lang="ru-RU" b="1" dirty="0">
              <a:solidFill>
                <a:srgbClr val="000000"/>
              </a:solidFill>
              <a:latin typeface="Corbel"/>
              <a:cs typeface="Corbel"/>
            </a:endParaRPr>
          </a:p>
          <a:p>
            <a:pPr marL="342900" indent="-342900" eaLnBrk="0" hangingPunct="0">
              <a:spcBef>
                <a:spcPct val="20000"/>
              </a:spcBef>
              <a:spcAft>
                <a:spcPct val="30000"/>
              </a:spcAft>
              <a:buClr>
                <a:schemeClr val="accent6"/>
              </a:buClr>
              <a:buAutoNum type="arabicPeriod"/>
            </a:pPr>
            <a:r>
              <a:rPr lang="ru-RU" b="1" dirty="0" smtClean="0">
                <a:solidFill>
                  <a:srgbClr val="000000"/>
                </a:solidFill>
                <a:latin typeface="Corbel"/>
                <a:cs typeface="Corbel"/>
              </a:rPr>
              <a:t>Кто </a:t>
            </a:r>
            <a:r>
              <a:rPr lang="ru-RU" b="1" dirty="0">
                <a:solidFill>
                  <a:srgbClr val="000000"/>
                </a:solidFill>
                <a:latin typeface="Corbel"/>
                <a:cs typeface="Corbel"/>
              </a:rPr>
              <a:t>хозяин в мировом франчайзинге</a:t>
            </a:r>
            <a:r>
              <a:rPr lang="ru-RU" b="1" dirty="0" smtClean="0">
                <a:solidFill>
                  <a:srgbClr val="000000"/>
                </a:solidFill>
                <a:latin typeface="Corbel"/>
                <a:cs typeface="Corbel"/>
              </a:rPr>
              <a:t>?</a:t>
            </a:r>
          </a:p>
          <a:p>
            <a:pPr marL="342900" indent="-342900" eaLnBrk="0" hangingPunct="0">
              <a:spcBef>
                <a:spcPct val="20000"/>
              </a:spcBef>
              <a:spcAft>
                <a:spcPct val="30000"/>
              </a:spcAft>
              <a:buClr>
                <a:schemeClr val="accent6"/>
              </a:buClr>
              <a:buAutoNum type="arabicPeriod"/>
            </a:pPr>
            <a:r>
              <a:rPr lang="ru-RU" b="1" dirty="0" smtClean="0">
                <a:solidFill>
                  <a:srgbClr val="000000"/>
                </a:solidFill>
                <a:latin typeface="Corbel"/>
                <a:cs typeface="Corbel"/>
              </a:rPr>
              <a:t>Где </a:t>
            </a:r>
            <a:r>
              <a:rPr lang="ru-RU" b="1" dirty="0" smtClean="0">
                <a:solidFill>
                  <a:srgbClr val="000000"/>
                </a:solidFill>
                <a:latin typeface="Corbel"/>
                <a:cs typeface="Corbel"/>
              </a:rPr>
              <a:t>применим франчайзинг</a:t>
            </a:r>
            <a:r>
              <a:rPr lang="ru-RU" b="1" dirty="0" smtClean="0">
                <a:solidFill>
                  <a:srgbClr val="000000"/>
                </a:solidFill>
                <a:latin typeface="Corbel"/>
                <a:cs typeface="Corbel"/>
              </a:rPr>
              <a:t>?</a:t>
            </a:r>
            <a:endParaRPr lang="ru-RU" b="1" dirty="0">
              <a:solidFill>
                <a:srgbClr val="000000"/>
              </a:solidFill>
              <a:latin typeface="Corbel"/>
              <a:cs typeface="Corbel"/>
            </a:endParaRPr>
          </a:p>
          <a:p>
            <a:pPr marL="342900" indent="-342900" eaLnBrk="0" hangingPunct="0">
              <a:spcBef>
                <a:spcPct val="20000"/>
              </a:spcBef>
              <a:spcAft>
                <a:spcPct val="30000"/>
              </a:spcAft>
              <a:buClr>
                <a:schemeClr val="accent6"/>
              </a:buClr>
              <a:buAutoNum type="arabicPeriod"/>
            </a:pPr>
            <a:r>
              <a:rPr lang="ru-RU" sz="1800" b="1" dirty="0" smtClean="0">
                <a:solidFill>
                  <a:srgbClr val="000000"/>
                </a:solidFill>
                <a:latin typeface="Corbel"/>
                <a:cs typeface="Corbel"/>
              </a:rPr>
              <a:t>Классификация франчайзинга</a:t>
            </a:r>
          </a:p>
          <a:p>
            <a:pPr marL="342900" indent="-342900" eaLnBrk="0" hangingPunct="0">
              <a:spcBef>
                <a:spcPct val="20000"/>
              </a:spcBef>
              <a:spcAft>
                <a:spcPct val="30000"/>
              </a:spcAft>
              <a:buClr>
                <a:schemeClr val="accent6"/>
              </a:buClr>
              <a:buAutoNum type="arabicPeriod"/>
            </a:pPr>
            <a:r>
              <a:rPr lang="ru-RU" sz="1800" b="1" dirty="0" smtClean="0">
                <a:solidFill>
                  <a:srgbClr val="000000"/>
                </a:solidFill>
                <a:latin typeface="Corbel"/>
                <a:cs typeface="Corbel"/>
              </a:rPr>
              <a:t>Виды франчайзинга</a:t>
            </a:r>
            <a:endParaRPr lang="ru-RU" b="1" dirty="0">
              <a:solidFill>
                <a:srgbClr val="000000"/>
              </a:solidFill>
              <a:latin typeface="Corbel"/>
              <a:cs typeface="Corbel"/>
            </a:endParaRPr>
          </a:p>
          <a:p>
            <a:pPr marL="342900" indent="-342900" eaLnBrk="0" hangingPunct="0">
              <a:spcBef>
                <a:spcPct val="20000"/>
              </a:spcBef>
              <a:spcAft>
                <a:spcPct val="30000"/>
              </a:spcAft>
              <a:buClr>
                <a:schemeClr val="accent6"/>
              </a:buClr>
              <a:buAutoNum type="arabicPeriod"/>
            </a:pPr>
            <a:r>
              <a:rPr lang="ru-RU" b="1" dirty="0" smtClean="0">
                <a:solidFill>
                  <a:srgbClr val="000000"/>
                </a:solidFill>
                <a:latin typeface="Corbel"/>
                <a:cs typeface="Corbel"/>
              </a:rPr>
              <a:t>Современные </a:t>
            </a:r>
            <a:r>
              <a:rPr lang="ru-RU" b="1" dirty="0" smtClean="0">
                <a:solidFill>
                  <a:srgbClr val="000000"/>
                </a:solidFill>
                <a:latin typeface="Corbel"/>
                <a:cs typeface="Corbel"/>
              </a:rPr>
              <a:t>тенденции во </a:t>
            </a:r>
            <a:r>
              <a:rPr lang="ru-RU" b="1" dirty="0" smtClean="0">
                <a:solidFill>
                  <a:srgbClr val="000000"/>
                </a:solidFill>
                <a:latin typeface="Corbel"/>
                <a:cs typeface="Corbel"/>
              </a:rPr>
              <a:t>франчайзинге</a:t>
            </a:r>
          </a:p>
          <a:p>
            <a:pPr eaLnBrk="0" hangingPunct="0">
              <a:spcBef>
                <a:spcPct val="20000"/>
              </a:spcBef>
              <a:spcAft>
                <a:spcPct val="30000"/>
              </a:spcAft>
              <a:buClr>
                <a:schemeClr val="accent6"/>
              </a:buClr>
            </a:pPr>
            <a:endParaRPr lang="ru-RU" sz="1800" b="1" dirty="0">
              <a:solidFill>
                <a:srgbClr val="000000"/>
              </a:solidFill>
              <a:latin typeface="Georgia" charset="0"/>
            </a:endParaRPr>
          </a:p>
        </p:txBody>
      </p:sp>
    </p:spTree>
    <p:extLst>
      <p:ext uri="{BB962C8B-B14F-4D97-AF65-F5344CB8AC3E}">
        <p14:creationId xmlns:p14="http://schemas.microsoft.com/office/powerpoint/2010/main" val="278108703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9144000" cy="576064"/>
          </a:xfrm>
          <a:solidFill>
            <a:srgbClr val="6283DB">
              <a:alpha val="50000"/>
            </a:srgbClr>
          </a:solidFill>
          <a:ln>
            <a:noFill/>
          </a:ln>
        </p:spPr>
        <p:txBody>
          <a:bodyPr>
            <a:noAutofit/>
          </a:bodyPr>
          <a:lstStyle/>
          <a:p>
            <a:pPr algn="l"/>
            <a:r>
              <a:rPr lang="ru-RU" sz="2400" b="1" dirty="0" smtClean="0">
                <a:solidFill>
                  <a:schemeClr val="accent6"/>
                </a:solidFill>
                <a:latin typeface="Corbel"/>
                <a:cs typeface="Corbel"/>
              </a:rPr>
              <a:t>Самооценка</a:t>
            </a:r>
            <a:endParaRPr lang="ru-RU" sz="2400" b="1" dirty="0">
              <a:solidFill>
                <a:schemeClr val="accent6"/>
              </a:solidFill>
              <a:latin typeface="Corbel"/>
              <a:cs typeface="Corbel"/>
            </a:endParaRPr>
          </a:p>
        </p:txBody>
      </p:sp>
      <p:sp>
        <p:nvSpPr>
          <p:cNvPr id="3" name="TextBox 2"/>
          <p:cNvSpPr txBox="1"/>
          <p:nvPr/>
        </p:nvSpPr>
        <p:spPr>
          <a:xfrm>
            <a:off x="539552" y="1412776"/>
            <a:ext cx="7992888" cy="4247317"/>
          </a:xfrm>
          <a:prstGeom prst="rect">
            <a:avLst/>
          </a:prstGeom>
          <a:noFill/>
        </p:spPr>
        <p:txBody>
          <a:bodyPr wrap="square" rtlCol="0">
            <a:spAutoFit/>
          </a:bodyPr>
          <a:lstStyle/>
          <a:p>
            <a:r>
              <a:rPr lang="ru-RU" dirty="0" smtClean="0">
                <a:latin typeface="Corbel"/>
                <a:cs typeface="Corbel"/>
              </a:rPr>
              <a:t>Возможность справиться со стрессами, сопряженными с собственным бизнесом</a:t>
            </a:r>
            <a:endParaRPr lang="en-US" dirty="0" smtClean="0">
              <a:latin typeface="Corbel"/>
              <a:cs typeface="Corbel"/>
            </a:endParaRPr>
          </a:p>
          <a:p>
            <a:endParaRPr lang="en-US" dirty="0">
              <a:latin typeface="Corbel"/>
              <a:cs typeface="Corbel"/>
            </a:endParaRPr>
          </a:p>
          <a:p>
            <a:r>
              <a:rPr lang="ru-RU" dirty="0" smtClean="0">
                <a:latin typeface="Corbel"/>
                <a:cs typeface="Corbel"/>
              </a:rPr>
              <a:t>Ненормированный труд</a:t>
            </a:r>
            <a:endParaRPr lang="en-US" dirty="0" smtClean="0">
              <a:latin typeface="Corbel"/>
              <a:cs typeface="Corbel"/>
            </a:endParaRPr>
          </a:p>
          <a:p>
            <a:endParaRPr lang="en-US" dirty="0">
              <a:latin typeface="Corbel"/>
              <a:cs typeface="Corbel"/>
            </a:endParaRPr>
          </a:p>
          <a:p>
            <a:r>
              <a:rPr lang="ru-RU" dirty="0" smtClean="0">
                <a:latin typeface="Corbel"/>
                <a:cs typeface="Corbel"/>
              </a:rPr>
              <a:t>Денежные ресурсы</a:t>
            </a:r>
            <a:endParaRPr lang="en-US" dirty="0" smtClean="0">
              <a:latin typeface="Corbel"/>
              <a:cs typeface="Corbel"/>
            </a:endParaRPr>
          </a:p>
          <a:p>
            <a:endParaRPr lang="en-US" dirty="0">
              <a:latin typeface="Corbel"/>
              <a:cs typeface="Corbel"/>
            </a:endParaRPr>
          </a:p>
          <a:p>
            <a:r>
              <a:rPr lang="ru-RU" dirty="0" smtClean="0">
                <a:latin typeface="Corbel"/>
                <a:cs typeface="Corbel"/>
              </a:rPr>
              <a:t>Оценка рисков и ожиданий</a:t>
            </a:r>
            <a:endParaRPr lang="en-US" dirty="0" smtClean="0">
              <a:latin typeface="Corbel"/>
              <a:cs typeface="Corbel"/>
            </a:endParaRPr>
          </a:p>
          <a:p>
            <a:endParaRPr lang="en-US" dirty="0">
              <a:latin typeface="Corbel"/>
              <a:cs typeface="Corbel"/>
            </a:endParaRPr>
          </a:p>
          <a:p>
            <a:r>
              <a:rPr lang="ru-RU" dirty="0" smtClean="0">
                <a:latin typeface="Corbel"/>
                <a:cs typeface="Corbel"/>
              </a:rPr>
              <a:t>Изменение стиля жизни</a:t>
            </a:r>
            <a:endParaRPr lang="en-US" dirty="0" smtClean="0">
              <a:latin typeface="Corbel"/>
              <a:cs typeface="Corbel"/>
            </a:endParaRPr>
          </a:p>
          <a:p>
            <a:endParaRPr lang="en-US" dirty="0">
              <a:latin typeface="Corbel"/>
              <a:cs typeface="Corbel"/>
            </a:endParaRPr>
          </a:p>
          <a:p>
            <a:r>
              <a:rPr lang="ru-RU" dirty="0" smtClean="0">
                <a:latin typeface="Corbel"/>
                <a:cs typeface="Corbel"/>
              </a:rPr>
              <a:t>Психологические характеристики (СДВГ)</a:t>
            </a:r>
          </a:p>
          <a:p>
            <a:endParaRPr lang="en-US" dirty="0" smtClean="0">
              <a:latin typeface="Cambria"/>
              <a:cs typeface="Cambria"/>
            </a:endParaRPr>
          </a:p>
          <a:p>
            <a:endParaRPr lang="en-US" dirty="0">
              <a:latin typeface="Cambria"/>
              <a:cs typeface="Cambria"/>
            </a:endParaRPr>
          </a:p>
          <a:p>
            <a:endParaRPr lang="en-US" dirty="0" smtClean="0"/>
          </a:p>
        </p:txBody>
      </p:sp>
      <p:sp>
        <p:nvSpPr>
          <p:cNvPr id="5" name="Скругленный прямоугольник 4"/>
          <p:cNvSpPr/>
          <p:nvPr/>
        </p:nvSpPr>
        <p:spPr bwMode="auto">
          <a:xfrm>
            <a:off x="611560" y="4941168"/>
            <a:ext cx="7848872" cy="792088"/>
          </a:xfrm>
          <a:prstGeom prst="roundRect">
            <a:avLst/>
          </a:prstGeom>
          <a:ln>
            <a:no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ru-RU" b="1" dirty="0" smtClean="0">
                <a:latin typeface="Corbel"/>
                <a:ea typeface="Arial" charset="0"/>
                <a:cs typeface="Corbel"/>
              </a:rPr>
              <a:t>Не менее</a:t>
            </a:r>
            <a:r>
              <a:rPr lang="en-US" b="1" dirty="0" smtClean="0">
                <a:latin typeface="Corbel"/>
                <a:ea typeface="Arial" charset="0"/>
                <a:cs typeface="Corbel"/>
              </a:rPr>
              <a:t> </a:t>
            </a:r>
            <a:r>
              <a:rPr lang="en-US" b="1" dirty="0">
                <a:latin typeface="Corbel"/>
                <a:ea typeface="Arial" charset="0"/>
                <a:cs typeface="Corbel"/>
              </a:rPr>
              <a:t>50% </a:t>
            </a:r>
            <a:r>
              <a:rPr lang="ru-RU" b="1" dirty="0" err="1" smtClean="0">
                <a:latin typeface="Corbel"/>
                <a:ea typeface="Arial" charset="0"/>
                <a:cs typeface="Corbel"/>
              </a:rPr>
              <a:t>франчайзи</a:t>
            </a:r>
            <a:r>
              <a:rPr lang="ru-RU" b="1" dirty="0" smtClean="0">
                <a:latin typeface="Corbel"/>
                <a:ea typeface="Arial" charset="0"/>
                <a:cs typeface="Corbel"/>
              </a:rPr>
              <a:t>, проваливших бизнес, сами ответственны за такой провал</a:t>
            </a:r>
            <a:endParaRPr kumimoji="0" lang="ru-RU" sz="1800" b="0" i="0" u="none" strike="noStrike" cap="none" normalizeH="0" baseline="0" dirty="0">
              <a:ln>
                <a:noFill/>
              </a:ln>
              <a:solidFill>
                <a:schemeClr val="tx1"/>
              </a:solidFill>
              <a:effectLst/>
              <a:latin typeface="Corbel"/>
              <a:ea typeface="Arial" charset="0"/>
              <a:cs typeface="Corbel"/>
            </a:endParaRPr>
          </a:p>
        </p:txBody>
      </p:sp>
    </p:spTree>
    <p:extLst>
      <p:ext uri="{BB962C8B-B14F-4D97-AF65-F5344CB8AC3E}">
        <p14:creationId xmlns:p14="http://schemas.microsoft.com/office/powerpoint/2010/main" val="239342892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9144000" cy="576064"/>
          </a:xfrm>
          <a:solidFill>
            <a:srgbClr val="6283DB">
              <a:alpha val="50000"/>
            </a:srgbClr>
          </a:solidFill>
          <a:ln>
            <a:noFill/>
          </a:ln>
        </p:spPr>
        <p:txBody>
          <a:bodyPr>
            <a:noAutofit/>
          </a:bodyPr>
          <a:lstStyle/>
          <a:p>
            <a:pPr algn="l"/>
            <a:r>
              <a:rPr lang="ru-RU" sz="2400" b="1" dirty="0" smtClean="0">
                <a:solidFill>
                  <a:schemeClr val="accent6"/>
                </a:solidFill>
                <a:latin typeface="Corbel"/>
                <a:cs typeface="Corbel"/>
              </a:rPr>
              <a:t>Оценка бизнеса/рынка</a:t>
            </a:r>
            <a:endParaRPr lang="ru-RU" sz="2400" b="1" dirty="0">
              <a:solidFill>
                <a:schemeClr val="accent6"/>
              </a:solidFill>
              <a:latin typeface="Corbel"/>
              <a:cs typeface="Corbel"/>
            </a:endParaRPr>
          </a:p>
        </p:txBody>
      </p:sp>
      <p:sp>
        <p:nvSpPr>
          <p:cNvPr id="3" name="TextBox 2"/>
          <p:cNvSpPr txBox="1"/>
          <p:nvPr/>
        </p:nvSpPr>
        <p:spPr>
          <a:xfrm>
            <a:off x="395536" y="1412776"/>
            <a:ext cx="8280920" cy="3447097"/>
          </a:xfrm>
          <a:prstGeom prst="rect">
            <a:avLst/>
          </a:prstGeom>
          <a:noFill/>
        </p:spPr>
        <p:txBody>
          <a:bodyPr wrap="square" rtlCol="0">
            <a:spAutoFit/>
          </a:bodyPr>
          <a:lstStyle/>
          <a:p>
            <a:r>
              <a:rPr lang="ru-RU" b="1" dirty="0">
                <a:latin typeface="Corbel"/>
                <a:cs typeface="Corbel"/>
              </a:rPr>
              <a:t>Оценка сферы </a:t>
            </a:r>
            <a:r>
              <a:rPr lang="ru-RU" b="1" dirty="0" smtClean="0">
                <a:latin typeface="Corbel"/>
                <a:cs typeface="Corbel"/>
              </a:rPr>
              <a:t>бизнеса/индустрии, в которой вы собираетесь работать</a:t>
            </a:r>
          </a:p>
          <a:p>
            <a:endParaRPr lang="en-US" b="1" dirty="0">
              <a:latin typeface="Corbel"/>
              <a:cs typeface="Corbel"/>
            </a:endParaRPr>
          </a:p>
          <a:p>
            <a:r>
              <a:rPr lang="ru-RU" b="1" dirty="0" smtClean="0">
                <a:latin typeface="Corbel"/>
                <a:cs typeface="Corbel"/>
              </a:rPr>
              <a:t>Позиции </a:t>
            </a:r>
            <a:r>
              <a:rPr lang="ru-RU" b="1" dirty="0" err="1" smtClean="0">
                <a:latin typeface="Corbel"/>
                <a:cs typeface="Corbel"/>
              </a:rPr>
              <a:t>франчайзингового</a:t>
            </a:r>
            <a:r>
              <a:rPr lang="ru-RU" b="1" dirty="0" smtClean="0">
                <a:latin typeface="Corbel"/>
                <a:cs typeface="Corbel"/>
              </a:rPr>
              <a:t> бизнеса на рынке – ключевой показатель</a:t>
            </a:r>
            <a:endParaRPr lang="en-US" b="1" dirty="0" smtClean="0">
              <a:latin typeface="Corbel"/>
              <a:cs typeface="Corbel"/>
            </a:endParaRPr>
          </a:p>
          <a:p>
            <a:endParaRPr lang="en-US" b="1" dirty="0">
              <a:latin typeface="Corbel"/>
              <a:cs typeface="Corbel"/>
            </a:endParaRPr>
          </a:p>
          <a:p>
            <a:r>
              <a:rPr lang="ru-RU" b="1" dirty="0" smtClean="0">
                <a:latin typeface="Corbel"/>
                <a:cs typeface="Corbel"/>
              </a:rPr>
              <a:t>Надежный источник поставок ключевого товара/услуг</a:t>
            </a:r>
            <a:endParaRPr lang="en-US" dirty="0">
              <a:latin typeface="Corbel"/>
              <a:cs typeface="Corbel"/>
            </a:endParaRPr>
          </a:p>
          <a:p>
            <a:endParaRPr lang="en-US" sz="1600" dirty="0" smtClean="0">
              <a:latin typeface="Cambria"/>
              <a:cs typeface="Cambria"/>
            </a:endParaRPr>
          </a:p>
          <a:p>
            <a:endParaRPr lang="en-US" sz="1600" dirty="0" smtClean="0">
              <a:latin typeface="Cambria"/>
              <a:cs typeface="Cambria"/>
            </a:endParaRPr>
          </a:p>
          <a:p>
            <a:endParaRPr lang="en-US" sz="1600" dirty="0" smtClean="0">
              <a:latin typeface="Cambria"/>
              <a:cs typeface="Cambria"/>
            </a:endParaRPr>
          </a:p>
          <a:p>
            <a:endParaRPr lang="en-US" sz="1600" dirty="0">
              <a:latin typeface="Cambria"/>
              <a:cs typeface="Cambria"/>
            </a:endParaRPr>
          </a:p>
          <a:p>
            <a:pPr algn="ctr"/>
            <a:endParaRPr lang="en-US" sz="1600" dirty="0" smtClean="0">
              <a:latin typeface="Cambria"/>
              <a:cs typeface="Cambria"/>
            </a:endParaRPr>
          </a:p>
          <a:p>
            <a:endParaRPr lang="en-US" sz="1600" dirty="0" smtClean="0">
              <a:latin typeface="Cambria"/>
              <a:cs typeface="Cambria"/>
            </a:endParaRPr>
          </a:p>
          <a:p>
            <a:endParaRPr lang="en-US" sz="1600" dirty="0" smtClean="0">
              <a:latin typeface="Cambria"/>
              <a:cs typeface="Cambria"/>
            </a:endParaRPr>
          </a:p>
          <a:p>
            <a:endParaRPr lang="ru-RU" sz="1600" dirty="0">
              <a:latin typeface="Cambria"/>
              <a:cs typeface="Cambria"/>
            </a:endParaRPr>
          </a:p>
        </p:txBody>
      </p:sp>
    </p:spTree>
    <p:extLst>
      <p:ext uri="{BB962C8B-B14F-4D97-AF65-F5344CB8AC3E}">
        <p14:creationId xmlns:p14="http://schemas.microsoft.com/office/powerpoint/2010/main" val="86391283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9144000" cy="576064"/>
          </a:xfrm>
          <a:solidFill>
            <a:srgbClr val="6283DB">
              <a:alpha val="50000"/>
            </a:srgbClr>
          </a:solidFill>
          <a:ln>
            <a:noFill/>
          </a:ln>
        </p:spPr>
        <p:txBody>
          <a:bodyPr>
            <a:noAutofit/>
          </a:bodyPr>
          <a:lstStyle/>
          <a:p>
            <a:pPr algn="l"/>
            <a:r>
              <a:rPr lang="ru-RU" sz="2400" b="1" dirty="0" smtClean="0">
                <a:solidFill>
                  <a:schemeClr val="accent6"/>
                </a:solidFill>
                <a:latin typeface="Corbel"/>
                <a:cs typeface="Corbel"/>
              </a:rPr>
              <a:t>Оценка </a:t>
            </a:r>
            <a:r>
              <a:rPr lang="ru-RU" sz="2400" b="1" dirty="0" err="1" smtClean="0">
                <a:solidFill>
                  <a:schemeClr val="accent6"/>
                </a:solidFill>
                <a:latin typeface="Corbel"/>
                <a:cs typeface="Corbel"/>
              </a:rPr>
              <a:t>франчайзора</a:t>
            </a:r>
            <a:endParaRPr lang="ru-RU" sz="2400" b="1" dirty="0">
              <a:solidFill>
                <a:schemeClr val="accent6"/>
              </a:solidFill>
              <a:latin typeface="Corbel"/>
              <a:cs typeface="Corbel"/>
            </a:endParaRPr>
          </a:p>
        </p:txBody>
      </p:sp>
      <p:sp>
        <p:nvSpPr>
          <p:cNvPr id="3" name="TextBox 2"/>
          <p:cNvSpPr txBox="1"/>
          <p:nvPr/>
        </p:nvSpPr>
        <p:spPr>
          <a:xfrm>
            <a:off x="539552" y="1412776"/>
            <a:ext cx="7992888" cy="646331"/>
          </a:xfrm>
          <a:prstGeom prst="rect">
            <a:avLst/>
          </a:prstGeom>
          <a:noFill/>
        </p:spPr>
        <p:txBody>
          <a:bodyPr wrap="square" rtlCol="0">
            <a:spAutoFit/>
          </a:bodyPr>
          <a:lstStyle/>
          <a:p>
            <a:endParaRPr lang="en-US" dirty="0" smtClean="0"/>
          </a:p>
          <a:p>
            <a:endParaRPr lang="ru-RU" dirty="0"/>
          </a:p>
        </p:txBody>
      </p:sp>
      <p:sp>
        <p:nvSpPr>
          <p:cNvPr id="7" name="TextBox 6"/>
          <p:cNvSpPr txBox="1"/>
          <p:nvPr/>
        </p:nvSpPr>
        <p:spPr>
          <a:xfrm>
            <a:off x="539552" y="2708920"/>
            <a:ext cx="7992888" cy="2308324"/>
          </a:xfrm>
          <a:prstGeom prst="rect">
            <a:avLst/>
          </a:prstGeom>
          <a:noFill/>
        </p:spPr>
        <p:txBody>
          <a:bodyPr wrap="square" rtlCol="0">
            <a:spAutoFit/>
          </a:bodyPr>
          <a:lstStyle/>
          <a:p>
            <a:r>
              <a:rPr lang="ru-RU" dirty="0" smtClean="0">
                <a:latin typeface="Corbel"/>
                <a:cs typeface="Corbel"/>
              </a:rPr>
              <a:t>Стадии развития компании как </a:t>
            </a:r>
            <a:r>
              <a:rPr lang="ru-RU" dirty="0" err="1" smtClean="0">
                <a:latin typeface="Corbel"/>
                <a:cs typeface="Corbel"/>
              </a:rPr>
              <a:t>франчайзора</a:t>
            </a:r>
            <a:endParaRPr lang="en-US" dirty="0" smtClean="0">
              <a:latin typeface="Corbel"/>
              <a:cs typeface="Corbel"/>
            </a:endParaRPr>
          </a:p>
          <a:p>
            <a:endParaRPr lang="en-US" dirty="0">
              <a:latin typeface="Corbel"/>
              <a:cs typeface="Corbel"/>
            </a:endParaRPr>
          </a:p>
          <a:p>
            <a:r>
              <a:rPr lang="ru-RU" dirty="0" smtClean="0">
                <a:latin typeface="Corbel"/>
                <a:cs typeface="Corbel"/>
              </a:rPr>
              <a:t>Оценка предложения </a:t>
            </a:r>
            <a:r>
              <a:rPr lang="ru-RU" dirty="0" err="1" smtClean="0">
                <a:latin typeface="Corbel"/>
                <a:cs typeface="Corbel"/>
              </a:rPr>
              <a:t>франчайзора</a:t>
            </a:r>
            <a:endParaRPr lang="en-US" dirty="0" smtClean="0">
              <a:latin typeface="Corbel"/>
              <a:cs typeface="Corbel"/>
            </a:endParaRPr>
          </a:p>
          <a:p>
            <a:endParaRPr lang="en-US" dirty="0">
              <a:latin typeface="Corbel"/>
              <a:cs typeface="Corbel"/>
            </a:endParaRPr>
          </a:p>
          <a:p>
            <a:r>
              <a:rPr lang="ru-RU" dirty="0" smtClean="0">
                <a:latin typeface="Corbel"/>
                <a:cs typeface="Corbel"/>
              </a:rPr>
              <a:t>Какова вероятность провала </a:t>
            </a:r>
            <a:r>
              <a:rPr lang="ru-RU" dirty="0" err="1" smtClean="0">
                <a:latin typeface="Corbel"/>
                <a:cs typeface="Corbel"/>
              </a:rPr>
              <a:t>франчайзора</a:t>
            </a:r>
            <a:r>
              <a:rPr lang="ru-RU" dirty="0" smtClean="0">
                <a:latin typeface="Corbel"/>
                <a:cs typeface="Corbel"/>
              </a:rPr>
              <a:t>/его бизнеса </a:t>
            </a:r>
            <a:endParaRPr lang="en-US" dirty="0" smtClean="0">
              <a:latin typeface="Corbel"/>
              <a:cs typeface="Corbel"/>
            </a:endParaRPr>
          </a:p>
          <a:p>
            <a:endParaRPr lang="en-US" dirty="0">
              <a:latin typeface="Corbel"/>
              <a:cs typeface="Corbel"/>
            </a:endParaRPr>
          </a:p>
          <a:p>
            <a:r>
              <a:rPr lang="ru-RU" dirty="0" smtClean="0">
                <a:latin typeface="Corbel"/>
                <a:cs typeface="Corbel"/>
              </a:rPr>
              <a:t>Подготовьте свой чек-лист</a:t>
            </a:r>
            <a:endParaRPr lang="en-US" dirty="0">
              <a:latin typeface="Corbel"/>
              <a:cs typeface="Corbel"/>
            </a:endParaRPr>
          </a:p>
          <a:p>
            <a:endParaRPr lang="ru-RU" dirty="0">
              <a:latin typeface="Cambria"/>
              <a:cs typeface="Cambria"/>
            </a:endParaRPr>
          </a:p>
        </p:txBody>
      </p:sp>
      <p:sp>
        <p:nvSpPr>
          <p:cNvPr id="8" name="Скругленный прямоугольник 7"/>
          <p:cNvSpPr/>
          <p:nvPr/>
        </p:nvSpPr>
        <p:spPr bwMode="auto">
          <a:xfrm>
            <a:off x="539552" y="1412776"/>
            <a:ext cx="7848872" cy="792088"/>
          </a:xfrm>
          <a:prstGeom prst="roundRect">
            <a:avLst/>
          </a:prstGeom>
          <a:ln>
            <a:no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ru-RU" b="1" dirty="0" smtClean="0">
                <a:latin typeface="Corbel"/>
                <a:cs typeface="Corbel"/>
              </a:rPr>
              <a:t>Тот факт, что кто-то называет себя </a:t>
            </a:r>
            <a:r>
              <a:rPr lang="ru-RU" b="1" dirty="0" err="1" smtClean="0">
                <a:latin typeface="Corbel"/>
                <a:cs typeface="Corbel"/>
              </a:rPr>
              <a:t>франчайзором</a:t>
            </a:r>
            <a:r>
              <a:rPr lang="ru-RU" b="1" dirty="0" smtClean="0">
                <a:latin typeface="Corbel"/>
                <a:cs typeface="Corbel"/>
              </a:rPr>
              <a:t> не означает, что он является таковым</a:t>
            </a:r>
            <a:r>
              <a:rPr lang="en-US" b="1" dirty="0" smtClean="0">
                <a:latin typeface="Corbel"/>
                <a:cs typeface="Corbel"/>
              </a:rPr>
              <a:t>!</a:t>
            </a:r>
            <a:endParaRPr lang="en-US" b="1" dirty="0">
              <a:latin typeface="Corbel"/>
              <a:cs typeface="Corbel"/>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355821791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9144000" cy="576064"/>
          </a:xfrm>
          <a:solidFill>
            <a:srgbClr val="6283DB">
              <a:alpha val="50000"/>
            </a:srgbClr>
          </a:solidFill>
          <a:ln>
            <a:noFill/>
          </a:ln>
        </p:spPr>
        <p:txBody>
          <a:bodyPr>
            <a:noAutofit/>
          </a:bodyPr>
          <a:lstStyle/>
          <a:p>
            <a:pPr algn="l"/>
            <a:r>
              <a:rPr lang="ru-RU" sz="2400" b="1" dirty="0" smtClean="0">
                <a:solidFill>
                  <a:srgbClr val="000090"/>
                </a:solidFill>
                <a:latin typeface="Corbel"/>
                <a:cs typeface="Corbel"/>
              </a:rPr>
              <a:t>Вопросы, которые задает </a:t>
            </a:r>
            <a:r>
              <a:rPr lang="ru-RU" sz="2400" b="1" dirty="0" err="1" smtClean="0">
                <a:solidFill>
                  <a:srgbClr val="000090"/>
                </a:solidFill>
                <a:latin typeface="Corbel"/>
                <a:cs typeface="Corbel"/>
              </a:rPr>
              <a:t>франчайзи</a:t>
            </a:r>
            <a:endParaRPr lang="ru-RU" sz="2400" b="1" dirty="0">
              <a:solidFill>
                <a:srgbClr val="000090"/>
              </a:solidFill>
              <a:latin typeface="Corbel"/>
              <a:cs typeface="Corbel"/>
            </a:endParaRPr>
          </a:p>
        </p:txBody>
      </p:sp>
      <p:sp>
        <p:nvSpPr>
          <p:cNvPr id="3" name="TextBox 2"/>
          <p:cNvSpPr txBox="1"/>
          <p:nvPr/>
        </p:nvSpPr>
        <p:spPr>
          <a:xfrm>
            <a:off x="395536" y="1412776"/>
            <a:ext cx="8280920" cy="7078861"/>
          </a:xfrm>
          <a:prstGeom prst="rect">
            <a:avLst/>
          </a:prstGeom>
          <a:noFill/>
        </p:spPr>
        <p:txBody>
          <a:bodyPr wrap="square" rtlCol="0">
            <a:spAutoFit/>
          </a:bodyPr>
          <a:lstStyle/>
          <a:p>
            <a:endParaRPr lang="en-US" sz="2000" dirty="0">
              <a:latin typeface="Corbel"/>
              <a:cs typeface="Corbel"/>
            </a:endParaRPr>
          </a:p>
          <a:p>
            <a:r>
              <a:rPr lang="ru-RU" sz="2000" dirty="0" smtClean="0">
                <a:latin typeface="Corbel"/>
                <a:cs typeface="Corbel"/>
              </a:rPr>
              <a:t>Конкурентные преимущества/отличительные особенности товара/услуг</a:t>
            </a:r>
          </a:p>
          <a:p>
            <a:r>
              <a:rPr lang="ru-RU" sz="2000" dirty="0" smtClean="0">
                <a:latin typeface="Corbel"/>
                <a:cs typeface="Corbel"/>
              </a:rPr>
              <a:t>Могут ли они быть сохранены на долгое время?</a:t>
            </a:r>
          </a:p>
          <a:p>
            <a:r>
              <a:rPr lang="ru-RU" sz="2000" dirty="0" smtClean="0">
                <a:latin typeface="Corbel"/>
                <a:cs typeface="Corbel"/>
              </a:rPr>
              <a:t>Репутация товаров и услуг на рынке</a:t>
            </a:r>
            <a:endParaRPr lang="en-US" sz="2000" dirty="0">
              <a:latin typeface="Corbel"/>
              <a:cs typeface="Corbel"/>
            </a:endParaRPr>
          </a:p>
          <a:p>
            <a:r>
              <a:rPr lang="ru-RU" sz="2000" dirty="0" smtClean="0">
                <a:latin typeface="Corbel"/>
                <a:cs typeface="Corbel"/>
              </a:rPr>
              <a:t>История успеха </a:t>
            </a:r>
            <a:r>
              <a:rPr lang="ru-RU" sz="2000" dirty="0" err="1" smtClean="0">
                <a:latin typeface="Corbel"/>
                <a:cs typeface="Corbel"/>
              </a:rPr>
              <a:t>франчайзора</a:t>
            </a:r>
            <a:endParaRPr lang="en-US" sz="2000" dirty="0" smtClean="0">
              <a:latin typeface="Corbel"/>
              <a:cs typeface="Corbel"/>
            </a:endParaRPr>
          </a:p>
          <a:p>
            <a:r>
              <a:rPr lang="ru-RU" sz="2000" dirty="0" smtClean="0">
                <a:latin typeface="Corbel"/>
                <a:cs typeface="Corbel"/>
              </a:rPr>
              <a:t>История неудач и решения проблем </a:t>
            </a:r>
            <a:r>
              <a:rPr lang="ru-RU" sz="2000" dirty="0" err="1" smtClean="0">
                <a:latin typeface="Corbel"/>
                <a:cs typeface="Corbel"/>
              </a:rPr>
              <a:t>франчайзором</a:t>
            </a:r>
            <a:endParaRPr lang="en-US" sz="2000" dirty="0" smtClean="0">
              <a:latin typeface="Corbel"/>
              <a:cs typeface="Corbel"/>
            </a:endParaRPr>
          </a:p>
          <a:p>
            <a:r>
              <a:rPr lang="ru-RU" sz="2000" dirty="0" smtClean="0">
                <a:latin typeface="Corbel"/>
                <a:cs typeface="Corbel"/>
              </a:rPr>
              <a:t>Состояние рынка товаров/услуг </a:t>
            </a:r>
            <a:r>
              <a:rPr lang="ru-RU" sz="2000" dirty="0" err="1" smtClean="0">
                <a:latin typeface="Corbel"/>
                <a:cs typeface="Corbel"/>
              </a:rPr>
              <a:t>франчайзора</a:t>
            </a:r>
            <a:r>
              <a:rPr lang="ru-RU" sz="2000" dirty="0" smtClean="0">
                <a:latin typeface="Corbel"/>
                <a:cs typeface="Corbel"/>
              </a:rPr>
              <a:t> </a:t>
            </a:r>
            <a:r>
              <a:rPr lang="en-US" sz="2000" dirty="0" smtClean="0">
                <a:latin typeface="Corbel"/>
                <a:cs typeface="Corbel"/>
              </a:rPr>
              <a:t>– </a:t>
            </a:r>
            <a:r>
              <a:rPr lang="ru-RU" sz="2000" dirty="0" smtClean="0">
                <a:latin typeface="Corbel"/>
                <a:cs typeface="Corbel"/>
              </a:rPr>
              <a:t>растущее, стабильное или «падающее»</a:t>
            </a:r>
            <a:endParaRPr lang="en-US" sz="2000" dirty="0" smtClean="0">
              <a:latin typeface="Corbel"/>
              <a:cs typeface="Corbel"/>
            </a:endParaRPr>
          </a:p>
          <a:p>
            <a:r>
              <a:rPr lang="ru-RU" sz="2000" dirty="0" smtClean="0">
                <a:latin typeface="Corbel"/>
                <a:cs typeface="Corbel"/>
              </a:rPr>
              <a:t>Ставка на моду </a:t>
            </a:r>
            <a:r>
              <a:rPr lang="en-US" sz="2000" dirty="0" smtClean="0">
                <a:latin typeface="Corbel"/>
                <a:cs typeface="Corbel"/>
              </a:rPr>
              <a:t>– </a:t>
            </a:r>
            <a:r>
              <a:rPr lang="ru-RU" sz="2000" dirty="0" smtClean="0">
                <a:latin typeface="Corbel"/>
                <a:cs typeface="Corbel"/>
              </a:rPr>
              <a:t>долгосрочно ли?</a:t>
            </a:r>
            <a:endParaRPr lang="en-US" sz="2000" dirty="0" smtClean="0">
              <a:latin typeface="Corbel"/>
              <a:cs typeface="Corbel"/>
            </a:endParaRPr>
          </a:p>
          <a:p>
            <a:r>
              <a:rPr lang="ru-RU" sz="2000" dirty="0" smtClean="0">
                <a:latin typeface="Corbel"/>
                <a:cs typeface="Corbel"/>
              </a:rPr>
              <a:t>Доступ к источникам снабжения в будущем</a:t>
            </a:r>
            <a:endParaRPr lang="en-US" sz="2000" dirty="0" smtClean="0">
              <a:latin typeface="Corbel"/>
              <a:cs typeface="Corbel"/>
            </a:endParaRPr>
          </a:p>
          <a:p>
            <a:r>
              <a:rPr lang="ru-RU" sz="2000" dirty="0" smtClean="0">
                <a:latin typeface="Corbel"/>
                <a:cs typeface="Corbel"/>
              </a:rPr>
              <a:t>Зависимость от уникального поставщика</a:t>
            </a:r>
            <a:endParaRPr lang="en-US" sz="2000" dirty="0" smtClean="0">
              <a:latin typeface="Corbel"/>
              <a:cs typeface="Corbel"/>
            </a:endParaRPr>
          </a:p>
          <a:p>
            <a:r>
              <a:rPr lang="ru-RU" sz="2000" dirty="0" smtClean="0">
                <a:latin typeface="Corbel"/>
                <a:cs typeface="Corbel"/>
              </a:rPr>
              <a:t>Использование известных личностей/</a:t>
            </a:r>
            <a:r>
              <a:rPr lang="ru-RU" sz="2000" dirty="0" err="1" smtClean="0">
                <a:latin typeface="Corbel"/>
                <a:cs typeface="Corbel"/>
              </a:rPr>
              <a:t>селебрити</a:t>
            </a:r>
            <a:endParaRPr lang="en-US" sz="2000" dirty="0" smtClean="0">
              <a:latin typeface="Corbel"/>
              <a:cs typeface="Corbel"/>
            </a:endParaRPr>
          </a:p>
          <a:p>
            <a:r>
              <a:rPr lang="ru-RU" sz="2000" dirty="0" smtClean="0">
                <a:latin typeface="Corbel"/>
                <a:cs typeface="Corbel"/>
              </a:rPr>
              <a:t>Права на интеллектуальную собственность</a:t>
            </a:r>
            <a:endParaRPr lang="en-US" sz="2000" dirty="0" smtClean="0">
              <a:latin typeface="Corbel"/>
              <a:cs typeface="Corbel"/>
            </a:endParaRPr>
          </a:p>
          <a:p>
            <a:r>
              <a:rPr lang="ru-RU" sz="2000" dirty="0" smtClean="0">
                <a:latin typeface="Corbel"/>
                <a:cs typeface="Corbel"/>
              </a:rPr>
              <a:t>Привлекательность международной франшизы на местном рынке</a:t>
            </a:r>
            <a:endParaRPr lang="en-US" sz="2000" dirty="0" smtClean="0">
              <a:latin typeface="Corbel"/>
              <a:cs typeface="Corbel"/>
            </a:endParaRPr>
          </a:p>
          <a:p>
            <a:endParaRPr lang="en-US" sz="2000" dirty="0">
              <a:latin typeface="Corbel"/>
              <a:cs typeface="Corbel"/>
            </a:endParaRPr>
          </a:p>
          <a:p>
            <a:endParaRPr lang="en-US" sz="2000" dirty="0" smtClean="0">
              <a:latin typeface="Corbel"/>
              <a:cs typeface="Corbel"/>
            </a:endParaRPr>
          </a:p>
          <a:p>
            <a:endParaRPr lang="en-US" sz="2000" dirty="0" smtClean="0">
              <a:latin typeface="Corbel"/>
              <a:cs typeface="Corbel"/>
            </a:endParaRPr>
          </a:p>
          <a:p>
            <a:endParaRPr lang="en-US" dirty="0" smtClean="0">
              <a:latin typeface="Cambria"/>
              <a:cs typeface="Cambria"/>
            </a:endParaRPr>
          </a:p>
          <a:p>
            <a:endParaRPr lang="en-US" sz="1600" dirty="0">
              <a:latin typeface="Cambria"/>
              <a:cs typeface="Cambria"/>
            </a:endParaRPr>
          </a:p>
          <a:p>
            <a:endParaRPr lang="en-US" sz="1600" dirty="0" smtClean="0">
              <a:latin typeface="Cambria"/>
              <a:cs typeface="Cambria"/>
            </a:endParaRPr>
          </a:p>
          <a:p>
            <a:endParaRPr lang="en-US" sz="1600" dirty="0" smtClean="0">
              <a:latin typeface="Cambria"/>
              <a:cs typeface="Cambria"/>
            </a:endParaRPr>
          </a:p>
          <a:p>
            <a:endParaRPr lang="en-US" sz="1600" dirty="0" smtClean="0">
              <a:latin typeface="Cambria"/>
              <a:cs typeface="Cambria"/>
            </a:endParaRPr>
          </a:p>
          <a:p>
            <a:endParaRPr lang="ru-RU" sz="1600" dirty="0">
              <a:latin typeface="Cambria"/>
              <a:cs typeface="Cambria"/>
            </a:endParaRPr>
          </a:p>
        </p:txBody>
      </p:sp>
    </p:spTree>
    <p:extLst>
      <p:ext uri="{BB962C8B-B14F-4D97-AF65-F5344CB8AC3E}">
        <p14:creationId xmlns:p14="http://schemas.microsoft.com/office/powerpoint/2010/main" val="184083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9144000" cy="576064"/>
          </a:xfrm>
          <a:solidFill>
            <a:srgbClr val="6283DB">
              <a:alpha val="50000"/>
            </a:srgbClr>
          </a:solidFill>
          <a:ln>
            <a:noFill/>
          </a:ln>
        </p:spPr>
        <p:txBody>
          <a:bodyPr>
            <a:noAutofit/>
          </a:bodyPr>
          <a:lstStyle/>
          <a:p>
            <a:pPr algn="l"/>
            <a:r>
              <a:rPr lang="ru-RU" sz="2400" b="1" dirty="0" smtClean="0">
                <a:solidFill>
                  <a:schemeClr val="accent6"/>
                </a:solidFill>
                <a:latin typeface="Corbel"/>
                <a:cs typeface="Corbel"/>
              </a:rPr>
              <a:t>Оценка </a:t>
            </a:r>
            <a:r>
              <a:rPr lang="ru-RU" sz="2400" b="1" dirty="0" err="1" smtClean="0">
                <a:solidFill>
                  <a:schemeClr val="accent6"/>
                </a:solidFill>
                <a:latin typeface="Corbel"/>
                <a:cs typeface="Corbel"/>
              </a:rPr>
              <a:t>франчайзора</a:t>
            </a:r>
            <a:endParaRPr lang="ru-RU" sz="2400" b="1" dirty="0">
              <a:solidFill>
                <a:schemeClr val="accent6"/>
              </a:solidFill>
              <a:latin typeface="Corbel"/>
              <a:cs typeface="Corbel"/>
            </a:endParaRPr>
          </a:p>
        </p:txBody>
      </p:sp>
      <p:sp>
        <p:nvSpPr>
          <p:cNvPr id="3" name="TextBox 2"/>
          <p:cNvSpPr txBox="1"/>
          <p:nvPr/>
        </p:nvSpPr>
        <p:spPr>
          <a:xfrm>
            <a:off x="539552" y="1412776"/>
            <a:ext cx="7992888" cy="646331"/>
          </a:xfrm>
          <a:prstGeom prst="rect">
            <a:avLst/>
          </a:prstGeom>
          <a:noFill/>
        </p:spPr>
        <p:txBody>
          <a:bodyPr wrap="square" rtlCol="0">
            <a:spAutoFit/>
          </a:bodyPr>
          <a:lstStyle/>
          <a:p>
            <a:endParaRPr lang="en-US" dirty="0" smtClean="0"/>
          </a:p>
          <a:p>
            <a:endParaRPr lang="ru-RU" dirty="0"/>
          </a:p>
        </p:txBody>
      </p:sp>
      <p:sp>
        <p:nvSpPr>
          <p:cNvPr id="7" name="TextBox 6"/>
          <p:cNvSpPr txBox="1"/>
          <p:nvPr/>
        </p:nvSpPr>
        <p:spPr>
          <a:xfrm>
            <a:off x="251520" y="1207680"/>
            <a:ext cx="8568952" cy="5632312"/>
          </a:xfrm>
          <a:prstGeom prst="rect">
            <a:avLst/>
          </a:prstGeom>
          <a:noFill/>
        </p:spPr>
        <p:txBody>
          <a:bodyPr wrap="square" rtlCol="0">
            <a:spAutoFit/>
          </a:bodyPr>
          <a:lstStyle/>
          <a:p>
            <a:r>
              <a:rPr lang="ru-RU" b="1" dirty="0" smtClean="0">
                <a:latin typeface="Corbel"/>
                <a:cs typeface="Corbel"/>
              </a:rPr>
              <a:t>Опасные сигналы</a:t>
            </a:r>
            <a:r>
              <a:rPr lang="en-US" b="1" dirty="0" smtClean="0">
                <a:latin typeface="Corbel"/>
                <a:cs typeface="Corbel"/>
              </a:rPr>
              <a:t>:</a:t>
            </a:r>
          </a:p>
          <a:p>
            <a:endParaRPr lang="en-US" dirty="0">
              <a:latin typeface="Corbel"/>
              <a:cs typeface="Corbel"/>
            </a:endParaRPr>
          </a:p>
          <a:p>
            <a:endParaRPr lang="en-US" dirty="0" smtClean="0">
              <a:latin typeface="Corbel"/>
              <a:cs typeface="Corbel"/>
            </a:endParaRPr>
          </a:p>
          <a:p>
            <a:pPr marL="285750" indent="-285750">
              <a:buFont typeface="Arial"/>
              <a:buChar char="•"/>
            </a:pPr>
            <a:r>
              <a:rPr lang="ru-RU" dirty="0" smtClean="0">
                <a:latin typeface="Corbel"/>
                <a:cs typeface="Corbel"/>
              </a:rPr>
              <a:t>Завышенный первоначальный взнос</a:t>
            </a:r>
            <a:endParaRPr lang="en-US" dirty="0" smtClean="0">
              <a:latin typeface="Corbel"/>
              <a:cs typeface="Corbel"/>
            </a:endParaRPr>
          </a:p>
          <a:p>
            <a:pPr marL="285750" indent="-285750">
              <a:buFont typeface="Arial"/>
              <a:buChar char="•"/>
            </a:pPr>
            <a:r>
              <a:rPr lang="ru-RU" dirty="0" smtClean="0">
                <a:latin typeface="Corbel"/>
                <a:cs typeface="Corbel"/>
              </a:rPr>
              <a:t>«пирамида»</a:t>
            </a:r>
            <a:endParaRPr lang="en-US" dirty="0" smtClean="0">
              <a:latin typeface="Corbel"/>
              <a:cs typeface="Corbel"/>
            </a:endParaRPr>
          </a:p>
          <a:p>
            <a:pPr marL="285750" indent="-285750">
              <a:buFont typeface="Arial"/>
              <a:buChar char="•"/>
            </a:pPr>
            <a:r>
              <a:rPr lang="ru-RU" dirty="0" smtClean="0">
                <a:latin typeface="Corbel"/>
                <a:cs typeface="Corbel"/>
              </a:rPr>
              <a:t>Низкий уровень роялти</a:t>
            </a:r>
            <a:endParaRPr lang="en-US" dirty="0" smtClean="0">
              <a:latin typeface="Corbel"/>
              <a:cs typeface="Corbel"/>
            </a:endParaRPr>
          </a:p>
          <a:p>
            <a:pPr marL="285750" indent="-285750">
              <a:buFont typeface="Arial"/>
              <a:buChar char="•"/>
            </a:pPr>
            <a:r>
              <a:rPr lang="ru-RU" dirty="0" smtClean="0">
                <a:latin typeface="Corbel"/>
                <a:cs typeface="Corbel"/>
              </a:rPr>
              <a:t>Условия контракта не отражают договоренности/первоначально сообщенные условия</a:t>
            </a:r>
            <a:endParaRPr lang="en-US" dirty="0" smtClean="0">
              <a:latin typeface="Corbel"/>
              <a:cs typeface="Corbel"/>
            </a:endParaRPr>
          </a:p>
          <a:p>
            <a:pPr marL="285750" indent="-285750">
              <a:buFont typeface="Arial"/>
              <a:buChar char="•"/>
            </a:pPr>
            <a:r>
              <a:rPr lang="ru-RU" dirty="0" smtClean="0">
                <a:latin typeface="Corbel"/>
                <a:cs typeface="Corbel"/>
              </a:rPr>
              <a:t>Навязчивая продажа </a:t>
            </a:r>
            <a:endParaRPr lang="en-US" dirty="0" smtClean="0">
              <a:latin typeface="Corbel"/>
              <a:cs typeface="Corbel"/>
            </a:endParaRPr>
          </a:p>
          <a:p>
            <a:pPr marL="285750" indent="-285750">
              <a:buFont typeface="Arial"/>
              <a:buChar char="•"/>
            </a:pPr>
            <a:r>
              <a:rPr lang="ru-RU" dirty="0" smtClean="0">
                <a:latin typeface="Corbel"/>
                <a:cs typeface="Corbel"/>
              </a:rPr>
              <a:t>Привлечены консультанты с конфликтом интересов </a:t>
            </a:r>
            <a:endParaRPr lang="en-US" dirty="0" smtClean="0">
              <a:latin typeface="Corbel"/>
              <a:cs typeface="Corbel"/>
            </a:endParaRPr>
          </a:p>
          <a:p>
            <a:pPr marL="285750" indent="-285750">
              <a:buFont typeface="Arial"/>
              <a:buChar char="•"/>
            </a:pPr>
            <a:r>
              <a:rPr lang="ru-RU" dirty="0" smtClean="0">
                <a:latin typeface="Corbel"/>
                <a:cs typeface="Corbel"/>
              </a:rPr>
              <a:t>Предложения о мгновенном богатстве</a:t>
            </a:r>
            <a:endParaRPr lang="en-US" dirty="0" smtClean="0">
              <a:latin typeface="Corbel"/>
              <a:cs typeface="Corbel"/>
            </a:endParaRPr>
          </a:p>
          <a:p>
            <a:pPr marL="285750" indent="-285750">
              <a:buFont typeface="Arial"/>
              <a:buChar char="•"/>
            </a:pPr>
            <a:r>
              <a:rPr lang="ru-RU" dirty="0" smtClean="0">
                <a:latin typeface="Corbel"/>
                <a:cs typeface="Corbel"/>
              </a:rPr>
              <a:t>«Легкие» компромиссы</a:t>
            </a:r>
            <a:endParaRPr lang="en-US" dirty="0" smtClean="0">
              <a:latin typeface="Corbel"/>
              <a:cs typeface="Corbel"/>
            </a:endParaRPr>
          </a:p>
          <a:p>
            <a:pPr marL="285750" indent="-285750">
              <a:buFont typeface="Arial"/>
              <a:buChar char="•"/>
            </a:pPr>
            <a:r>
              <a:rPr lang="ru-RU" dirty="0" smtClean="0">
                <a:latin typeface="Corbel"/>
                <a:cs typeface="Corbel"/>
              </a:rPr>
              <a:t>Нет пилотных объектов</a:t>
            </a:r>
            <a:endParaRPr lang="en-US" dirty="0" smtClean="0">
              <a:latin typeface="Corbel"/>
              <a:cs typeface="Corbel"/>
            </a:endParaRPr>
          </a:p>
          <a:p>
            <a:pPr marL="285750" indent="-285750">
              <a:buFont typeface="Arial"/>
              <a:buChar char="•"/>
            </a:pPr>
            <a:r>
              <a:rPr lang="ru-RU" dirty="0" smtClean="0">
                <a:latin typeface="Corbel"/>
                <a:cs typeface="Corbel"/>
              </a:rPr>
              <a:t>Уровень вознаграждения не зависит от уровня товарооборота</a:t>
            </a:r>
            <a:endParaRPr lang="en-US" dirty="0" smtClean="0">
              <a:latin typeface="Corbel"/>
              <a:cs typeface="Corbel"/>
            </a:endParaRPr>
          </a:p>
          <a:p>
            <a:pPr marL="285750" indent="-285750">
              <a:buFont typeface="Arial"/>
              <a:buChar char="•"/>
            </a:pPr>
            <a:r>
              <a:rPr lang="ru-RU" dirty="0" smtClean="0">
                <a:latin typeface="Corbel"/>
                <a:cs typeface="Corbel"/>
              </a:rPr>
              <a:t>Нет развития бренда</a:t>
            </a:r>
            <a:endParaRPr lang="en-US" dirty="0" smtClean="0">
              <a:latin typeface="Corbel"/>
              <a:cs typeface="Corbel"/>
            </a:endParaRPr>
          </a:p>
          <a:p>
            <a:pPr marL="285750" indent="-285750">
              <a:buFont typeface="Arial"/>
              <a:buChar char="•"/>
            </a:pPr>
            <a:r>
              <a:rPr lang="ru-RU" dirty="0" smtClean="0">
                <a:latin typeface="Corbel"/>
                <a:cs typeface="Corbel"/>
              </a:rPr>
              <a:t>Недовольные </a:t>
            </a:r>
            <a:r>
              <a:rPr lang="ru-RU" dirty="0" err="1" smtClean="0">
                <a:latin typeface="Corbel"/>
                <a:cs typeface="Corbel"/>
              </a:rPr>
              <a:t>франчайзи</a:t>
            </a:r>
            <a:endParaRPr lang="en-US" dirty="0" smtClean="0">
              <a:latin typeface="Corbel"/>
              <a:cs typeface="Corbel"/>
            </a:endParaRPr>
          </a:p>
          <a:p>
            <a:pPr marL="285750" indent="-285750">
              <a:buFont typeface="Arial"/>
              <a:buChar char="•"/>
            </a:pPr>
            <a:r>
              <a:rPr lang="ru-RU" dirty="0" smtClean="0">
                <a:latin typeface="Corbel"/>
                <a:cs typeface="Corbel"/>
              </a:rPr>
              <a:t>Высокий уровень закрытий</a:t>
            </a:r>
            <a:endParaRPr lang="en-US" dirty="0" smtClean="0">
              <a:latin typeface="Corbel"/>
              <a:cs typeface="Corbel"/>
            </a:endParaRPr>
          </a:p>
          <a:p>
            <a:pPr marL="285750" indent="-285750">
              <a:buFont typeface="Arial"/>
              <a:buChar char="•"/>
            </a:pPr>
            <a:endParaRPr lang="en-US" dirty="0" smtClean="0"/>
          </a:p>
          <a:p>
            <a:pPr marL="285750" indent="-285750">
              <a:buFont typeface="Wingdings" charset="2"/>
              <a:buChar char="ü"/>
            </a:pPr>
            <a:endParaRPr lang="en-US" dirty="0" smtClean="0"/>
          </a:p>
          <a:p>
            <a:endParaRPr lang="ru-RU" dirty="0"/>
          </a:p>
        </p:txBody>
      </p:sp>
    </p:spTree>
    <p:extLst>
      <p:ext uri="{BB962C8B-B14F-4D97-AF65-F5344CB8AC3E}">
        <p14:creationId xmlns:p14="http://schemas.microsoft.com/office/powerpoint/2010/main" val="41154780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9144000" cy="576064"/>
          </a:xfrm>
          <a:solidFill>
            <a:srgbClr val="6283DB">
              <a:alpha val="50000"/>
            </a:srgbClr>
          </a:solidFill>
          <a:ln>
            <a:noFill/>
          </a:ln>
        </p:spPr>
        <p:txBody>
          <a:bodyPr>
            <a:noAutofit/>
          </a:bodyPr>
          <a:lstStyle/>
          <a:p>
            <a:pPr algn="l"/>
            <a:r>
              <a:rPr lang="ru-RU" sz="2400" b="1" dirty="0" smtClean="0">
                <a:solidFill>
                  <a:schemeClr val="accent6"/>
                </a:solidFill>
                <a:latin typeface="Corbel"/>
                <a:cs typeface="Corbel"/>
              </a:rPr>
              <a:t>Кто же первый?</a:t>
            </a:r>
            <a:endParaRPr lang="ru-RU" sz="2400" b="1" dirty="0">
              <a:solidFill>
                <a:schemeClr val="accent6"/>
              </a:solidFill>
              <a:latin typeface="Corbel"/>
              <a:cs typeface="Corbel"/>
            </a:endParaRPr>
          </a:p>
        </p:txBody>
      </p:sp>
      <p:pic>
        <p:nvPicPr>
          <p:cNvPr id="4" name="Изображение 3"/>
          <p:cNvPicPr>
            <a:picLocks noChangeAspect="1"/>
          </p:cNvPicPr>
          <p:nvPr/>
        </p:nvPicPr>
        <p:blipFill>
          <a:blip r:embed="rId2"/>
          <a:stretch>
            <a:fillRect/>
          </a:stretch>
        </p:blipFill>
        <p:spPr>
          <a:xfrm>
            <a:off x="4860032" y="1556792"/>
            <a:ext cx="4104456" cy="1972019"/>
          </a:xfrm>
          <a:prstGeom prst="rect">
            <a:avLst/>
          </a:prstGeom>
        </p:spPr>
      </p:pic>
      <p:pic>
        <p:nvPicPr>
          <p:cNvPr id="6" name="Изображение 5"/>
          <p:cNvPicPr>
            <a:picLocks noChangeAspect="1"/>
          </p:cNvPicPr>
          <p:nvPr/>
        </p:nvPicPr>
        <p:blipFill>
          <a:blip r:embed="rId3"/>
          <a:stretch>
            <a:fillRect/>
          </a:stretch>
        </p:blipFill>
        <p:spPr>
          <a:xfrm>
            <a:off x="251520" y="1556792"/>
            <a:ext cx="3744416" cy="1895907"/>
          </a:xfrm>
          <a:prstGeom prst="rect">
            <a:avLst/>
          </a:prstGeom>
        </p:spPr>
      </p:pic>
      <p:sp>
        <p:nvSpPr>
          <p:cNvPr id="7" name="TextBox 6"/>
          <p:cNvSpPr txBox="1"/>
          <p:nvPr/>
        </p:nvSpPr>
        <p:spPr>
          <a:xfrm>
            <a:off x="4139952" y="3501008"/>
            <a:ext cx="720080" cy="369332"/>
          </a:xfrm>
          <a:prstGeom prst="rect">
            <a:avLst/>
          </a:prstGeom>
          <a:noFill/>
        </p:spPr>
        <p:txBody>
          <a:bodyPr wrap="square" rtlCol="0">
            <a:spAutoFit/>
          </a:bodyPr>
          <a:lstStyle/>
          <a:p>
            <a:r>
              <a:rPr lang="ru-RU" dirty="0" smtClean="0">
                <a:latin typeface="Corbel"/>
                <a:cs typeface="Corbel"/>
              </a:rPr>
              <a:t>или</a:t>
            </a:r>
            <a:endParaRPr lang="ru-RU" dirty="0">
              <a:latin typeface="Corbel"/>
              <a:cs typeface="Corbel"/>
            </a:endParaRPr>
          </a:p>
        </p:txBody>
      </p:sp>
      <p:pic>
        <p:nvPicPr>
          <p:cNvPr id="8" name="Изображение 7"/>
          <p:cNvPicPr>
            <a:picLocks noChangeAspect="1"/>
          </p:cNvPicPr>
          <p:nvPr/>
        </p:nvPicPr>
        <p:blipFill>
          <a:blip r:embed="rId4"/>
          <a:stretch>
            <a:fillRect/>
          </a:stretch>
        </p:blipFill>
        <p:spPr>
          <a:xfrm>
            <a:off x="2771800" y="4149080"/>
            <a:ext cx="3492500" cy="2324100"/>
          </a:xfrm>
          <a:prstGeom prst="rect">
            <a:avLst/>
          </a:prstGeom>
        </p:spPr>
      </p:pic>
    </p:spTree>
    <p:extLst>
      <p:ext uri="{BB962C8B-B14F-4D97-AF65-F5344CB8AC3E}">
        <p14:creationId xmlns:p14="http://schemas.microsoft.com/office/powerpoint/2010/main" val="42367385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9144000" cy="576064"/>
          </a:xfrm>
          <a:solidFill>
            <a:srgbClr val="6283DB">
              <a:alpha val="50000"/>
            </a:srgbClr>
          </a:solidFill>
          <a:ln>
            <a:noFill/>
          </a:ln>
        </p:spPr>
        <p:txBody>
          <a:bodyPr>
            <a:noAutofit/>
          </a:bodyPr>
          <a:lstStyle/>
          <a:p>
            <a:pPr algn="l"/>
            <a:r>
              <a:rPr lang="ru-RU" sz="2400" b="1" dirty="0" smtClean="0">
                <a:solidFill>
                  <a:schemeClr val="accent6"/>
                </a:solidFill>
                <a:latin typeface="Corbel"/>
                <a:cs typeface="Corbel"/>
              </a:rPr>
              <a:t>История современного франчайзинга</a:t>
            </a:r>
            <a:endParaRPr lang="ru-RU" sz="2400" b="1" dirty="0">
              <a:solidFill>
                <a:schemeClr val="accent6"/>
              </a:solidFill>
              <a:latin typeface="Corbel"/>
              <a:cs typeface="Corbel"/>
            </a:endParaRPr>
          </a:p>
        </p:txBody>
      </p:sp>
      <p:sp>
        <p:nvSpPr>
          <p:cNvPr id="3" name="TextBox 2"/>
          <p:cNvSpPr txBox="1"/>
          <p:nvPr/>
        </p:nvSpPr>
        <p:spPr>
          <a:xfrm>
            <a:off x="323528" y="1196752"/>
            <a:ext cx="8064896" cy="3754874"/>
          </a:xfrm>
          <a:prstGeom prst="rect">
            <a:avLst/>
          </a:prstGeom>
          <a:noFill/>
        </p:spPr>
        <p:txBody>
          <a:bodyPr wrap="square" rtlCol="0">
            <a:spAutoFit/>
          </a:bodyPr>
          <a:lstStyle/>
          <a:p>
            <a:r>
              <a:rPr lang="ru-RU" sz="2000" dirty="0" smtClean="0">
                <a:latin typeface="Corbel"/>
                <a:cs typeface="Corbel"/>
              </a:rPr>
              <a:t>Начало </a:t>
            </a:r>
            <a:r>
              <a:rPr lang="en-US" sz="2000" dirty="0" smtClean="0">
                <a:latin typeface="Corbel"/>
                <a:cs typeface="Corbel"/>
              </a:rPr>
              <a:t>XX-</a:t>
            </a:r>
            <a:r>
              <a:rPr lang="ru-RU" sz="2000" dirty="0" smtClean="0">
                <a:latin typeface="Corbel"/>
                <a:cs typeface="Corbel"/>
              </a:rPr>
              <a:t>ого века</a:t>
            </a:r>
            <a:endParaRPr lang="en-US" sz="2000" dirty="0" smtClean="0">
              <a:latin typeface="Corbel"/>
              <a:cs typeface="Corbel"/>
            </a:endParaRPr>
          </a:p>
          <a:p>
            <a:endParaRPr lang="en-US" sz="2000" dirty="0" smtClean="0">
              <a:latin typeface="Corbel"/>
              <a:cs typeface="Corbel"/>
            </a:endParaRPr>
          </a:p>
          <a:p>
            <a:r>
              <a:rPr lang="en-US" sz="2000" dirty="0" smtClean="0">
                <a:latin typeface="Corbel"/>
                <a:cs typeface="Corbel"/>
              </a:rPr>
              <a:t>Coca-Cola</a:t>
            </a:r>
            <a:r>
              <a:rPr lang="ru-RU" sz="2000" dirty="0" smtClean="0">
                <a:latin typeface="Corbel"/>
                <a:cs typeface="Corbel"/>
              </a:rPr>
              <a:t>:</a:t>
            </a:r>
            <a:r>
              <a:rPr lang="en-US" sz="2000" dirty="0" smtClean="0">
                <a:latin typeface="Corbel"/>
                <a:cs typeface="Corbel"/>
              </a:rPr>
              <a:t> 1886 – </a:t>
            </a:r>
            <a:r>
              <a:rPr lang="ru-RU" sz="2000" dirty="0" smtClean="0">
                <a:latin typeface="Corbel"/>
                <a:cs typeface="Corbel"/>
              </a:rPr>
              <a:t>20-е годы: Джон </a:t>
            </a:r>
            <a:r>
              <a:rPr lang="ru-RU" sz="2000" dirty="0" err="1" smtClean="0">
                <a:latin typeface="Corbel"/>
                <a:cs typeface="Corbel"/>
              </a:rPr>
              <a:t>Пембертон</a:t>
            </a:r>
            <a:r>
              <a:rPr lang="ru-RU" sz="2000" dirty="0" smtClean="0">
                <a:latin typeface="Corbel"/>
                <a:cs typeface="Corbel"/>
              </a:rPr>
              <a:t>- Аса </a:t>
            </a:r>
            <a:r>
              <a:rPr lang="ru-RU" sz="2000" dirty="0" err="1" smtClean="0">
                <a:latin typeface="Corbel"/>
                <a:cs typeface="Corbel"/>
              </a:rPr>
              <a:t>Кэндлер</a:t>
            </a:r>
            <a:r>
              <a:rPr lang="ru-RU" sz="2000" dirty="0" smtClean="0">
                <a:latin typeface="Corbel"/>
                <a:cs typeface="Corbel"/>
              </a:rPr>
              <a:t>-Бенджамин Томас и Джозеф Уайтхед</a:t>
            </a:r>
            <a:endParaRPr lang="en-US" sz="2000" dirty="0" smtClean="0">
              <a:latin typeface="Corbel"/>
              <a:cs typeface="Corbel"/>
            </a:endParaRPr>
          </a:p>
          <a:p>
            <a:endParaRPr lang="en-US" sz="2000" dirty="0" smtClean="0">
              <a:latin typeface="Corbel"/>
              <a:cs typeface="Corbel"/>
            </a:endParaRPr>
          </a:p>
          <a:p>
            <a:r>
              <a:rPr lang="en-US" sz="2000" dirty="0" smtClean="0">
                <a:latin typeface="Corbel"/>
                <a:cs typeface="Corbel"/>
              </a:rPr>
              <a:t>50</a:t>
            </a:r>
            <a:r>
              <a:rPr lang="en-US" sz="2000" baseline="30000" dirty="0" smtClean="0">
                <a:latin typeface="Corbel"/>
                <a:cs typeface="Corbel"/>
              </a:rPr>
              <a:t>-</a:t>
            </a:r>
            <a:r>
              <a:rPr lang="ru-RU" sz="2000" baseline="30000" dirty="0" err="1" smtClean="0">
                <a:latin typeface="Corbel"/>
                <a:cs typeface="Corbel"/>
              </a:rPr>
              <a:t>ые</a:t>
            </a:r>
            <a:r>
              <a:rPr lang="en-US" sz="2000" dirty="0" smtClean="0">
                <a:latin typeface="Corbel"/>
                <a:cs typeface="Corbel"/>
              </a:rPr>
              <a:t> – </a:t>
            </a:r>
            <a:r>
              <a:rPr lang="ru-RU" sz="2000" dirty="0" err="1" smtClean="0">
                <a:latin typeface="Corbel"/>
                <a:cs typeface="Corbel"/>
              </a:rPr>
              <a:t>франчайзинговый</a:t>
            </a:r>
            <a:r>
              <a:rPr lang="ru-RU" sz="2000" dirty="0" smtClean="0">
                <a:latin typeface="Corbel"/>
                <a:cs typeface="Corbel"/>
              </a:rPr>
              <a:t> бум</a:t>
            </a:r>
            <a:endParaRPr lang="en-US" sz="2000" dirty="0" smtClean="0">
              <a:latin typeface="Corbel"/>
              <a:cs typeface="Corbel"/>
            </a:endParaRPr>
          </a:p>
          <a:p>
            <a:endParaRPr lang="en-US" sz="2000" dirty="0">
              <a:latin typeface="Corbel"/>
              <a:cs typeface="Corbel"/>
            </a:endParaRPr>
          </a:p>
          <a:p>
            <a:r>
              <a:rPr lang="en-US" sz="2000" dirty="0" smtClean="0">
                <a:latin typeface="Corbel"/>
                <a:cs typeface="Corbel"/>
              </a:rPr>
              <a:t>1965 – </a:t>
            </a:r>
            <a:r>
              <a:rPr lang="ru-RU" sz="2000" dirty="0" smtClean="0">
                <a:latin typeface="Corbel"/>
                <a:cs typeface="Corbel"/>
              </a:rPr>
              <a:t>начинает свою деятельность лидер </a:t>
            </a:r>
            <a:r>
              <a:rPr lang="ru-RU" sz="2000" dirty="0" err="1" smtClean="0">
                <a:latin typeface="Corbel"/>
                <a:cs typeface="Corbel"/>
              </a:rPr>
              <a:t>фанчайзинга</a:t>
            </a:r>
            <a:r>
              <a:rPr lang="ru-RU" sz="2000" dirty="0" smtClean="0">
                <a:latin typeface="Corbel"/>
                <a:cs typeface="Corbel"/>
              </a:rPr>
              <a:t> по количеству торговых точек и 100% </a:t>
            </a:r>
            <a:r>
              <a:rPr lang="ru-RU" sz="2000" dirty="0" err="1" smtClean="0">
                <a:latin typeface="Corbel"/>
                <a:cs typeface="Corbel"/>
              </a:rPr>
              <a:t>франчайзор</a:t>
            </a:r>
            <a:endParaRPr lang="en-US" sz="2000" dirty="0" smtClean="0">
              <a:latin typeface="Corbel"/>
              <a:cs typeface="Corbel"/>
            </a:endParaRPr>
          </a:p>
          <a:p>
            <a:endParaRPr lang="en-US" sz="2000" dirty="0">
              <a:latin typeface="Corbel"/>
              <a:cs typeface="Corbel"/>
            </a:endParaRPr>
          </a:p>
          <a:p>
            <a:r>
              <a:rPr lang="ru-RU" sz="2000" dirty="0" smtClean="0">
                <a:latin typeface="Corbel"/>
                <a:cs typeface="Corbel"/>
              </a:rPr>
              <a:t>Сегодня франчайзинг применяется по всему миру</a:t>
            </a:r>
            <a:endParaRPr lang="en-US" sz="2000" dirty="0" smtClean="0">
              <a:latin typeface="Corbel"/>
              <a:cs typeface="Corbel"/>
            </a:endParaRPr>
          </a:p>
          <a:p>
            <a:endParaRPr lang="ru-RU" dirty="0"/>
          </a:p>
        </p:txBody>
      </p:sp>
    </p:spTree>
    <p:extLst>
      <p:ext uri="{BB962C8B-B14F-4D97-AF65-F5344CB8AC3E}">
        <p14:creationId xmlns:p14="http://schemas.microsoft.com/office/powerpoint/2010/main" val="1796708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9144000" cy="576064"/>
          </a:xfrm>
          <a:solidFill>
            <a:srgbClr val="6283DB">
              <a:alpha val="50000"/>
            </a:srgbClr>
          </a:solidFill>
          <a:ln>
            <a:noFill/>
          </a:ln>
        </p:spPr>
        <p:txBody>
          <a:bodyPr>
            <a:noAutofit/>
          </a:bodyPr>
          <a:lstStyle/>
          <a:p>
            <a:pPr algn="l"/>
            <a:r>
              <a:rPr lang="ru-RU" sz="2400" b="1" dirty="0" smtClean="0">
                <a:solidFill>
                  <a:schemeClr val="accent6"/>
                </a:solidFill>
                <a:latin typeface="Corbel"/>
                <a:cs typeface="Corbel"/>
              </a:rPr>
              <a:t>История успеха</a:t>
            </a:r>
            <a:r>
              <a:rPr lang="en-US" sz="2400" b="1" dirty="0" smtClean="0">
                <a:solidFill>
                  <a:schemeClr val="accent6"/>
                </a:solidFill>
                <a:latin typeface="Corbel"/>
                <a:cs typeface="Corbel"/>
              </a:rPr>
              <a:t>: </a:t>
            </a:r>
            <a:r>
              <a:rPr lang="ru-RU" sz="2400" b="1" dirty="0" smtClean="0">
                <a:solidFill>
                  <a:schemeClr val="accent6"/>
                </a:solidFill>
                <a:latin typeface="Corbel"/>
                <a:cs typeface="Corbel"/>
              </a:rPr>
              <a:t>Золотые арки</a:t>
            </a:r>
            <a:endParaRPr lang="ru-RU" sz="2400" b="1" dirty="0">
              <a:solidFill>
                <a:schemeClr val="accent6"/>
              </a:solidFill>
              <a:latin typeface="Corbel"/>
              <a:cs typeface="Corbel"/>
            </a:endParaRPr>
          </a:p>
        </p:txBody>
      </p:sp>
      <p:pic>
        <p:nvPicPr>
          <p:cNvPr id="3" name="Изображение 2"/>
          <p:cNvPicPr>
            <a:picLocks noChangeAspect="1"/>
          </p:cNvPicPr>
          <p:nvPr/>
        </p:nvPicPr>
        <p:blipFill>
          <a:blip r:embed="rId2"/>
          <a:stretch>
            <a:fillRect/>
          </a:stretch>
        </p:blipFill>
        <p:spPr>
          <a:xfrm>
            <a:off x="5292080" y="1268760"/>
            <a:ext cx="3556000" cy="2286000"/>
          </a:xfrm>
          <a:prstGeom prst="rect">
            <a:avLst/>
          </a:prstGeom>
        </p:spPr>
      </p:pic>
      <p:pic>
        <p:nvPicPr>
          <p:cNvPr id="6" name="Изображение 5"/>
          <p:cNvPicPr>
            <a:picLocks noChangeAspect="1"/>
          </p:cNvPicPr>
          <p:nvPr/>
        </p:nvPicPr>
        <p:blipFill>
          <a:blip r:embed="rId3"/>
          <a:stretch>
            <a:fillRect/>
          </a:stretch>
        </p:blipFill>
        <p:spPr>
          <a:xfrm>
            <a:off x="573290" y="3645024"/>
            <a:ext cx="3566662" cy="2428727"/>
          </a:xfrm>
          <a:prstGeom prst="rect">
            <a:avLst/>
          </a:prstGeom>
        </p:spPr>
      </p:pic>
      <p:sp>
        <p:nvSpPr>
          <p:cNvPr id="4" name="TextBox 3"/>
          <p:cNvSpPr txBox="1"/>
          <p:nvPr/>
        </p:nvSpPr>
        <p:spPr>
          <a:xfrm>
            <a:off x="251520" y="1268760"/>
            <a:ext cx="4680520" cy="1477328"/>
          </a:xfrm>
          <a:prstGeom prst="rect">
            <a:avLst/>
          </a:prstGeom>
          <a:noFill/>
        </p:spPr>
        <p:txBody>
          <a:bodyPr wrap="square" rtlCol="0">
            <a:spAutoFit/>
          </a:bodyPr>
          <a:lstStyle/>
          <a:p>
            <a:r>
              <a:rPr lang="ru-RU" dirty="0" smtClean="0">
                <a:solidFill>
                  <a:srgbClr val="000000"/>
                </a:solidFill>
                <a:latin typeface="Corbel"/>
                <a:cs typeface="Corbel"/>
              </a:rPr>
              <a:t>Товарооборот системы</a:t>
            </a:r>
            <a:r>
              <a:rPr lang="en-US" dirty="0" smtClean="0">
                <a:solidFill>
                  <a:srgbClr val="000000"/>
                </a:solidFill>
                <a:latin typeface="Corbel"/>
                <a:cs typeface="Corbel"/>
              </a:rPr>
              <a:t> : US$ 85,941 </a:t>
            </a:r>
            <a:r>
              <a:rPr lang="ru-RU" dirty="0" smtClean="0">
                <a:solidFill>
                  <a:srgbClr val="000000"/>
                </a:solidFill>
                <a:latin typeface="Corbel"/>
                <a:cs typeface="Corbel"/>
              </a:rPr>
              <a:t>Млн</a:t>
            </a:r>
            <a:endParaRPr lang="en-US" dirty="0" smtClean="0">
              <a:solidFill>
                <a:srgbClr val="000000"/>
              </a:solidFill>
              <a:latin typeface="Corbel"/>
              <a:cs typeface="Corbel"/>
            </a:endParaRPr>
          </a:p>
          <a:p>
            <a:endParaRPr lang="en-US" dirty="0" smtClean="0">
              <a:solidFill>
                <a:srgbClr val="000000"/>
              </a:solidFill>
              <a:latin typeface="Corbel"/>
              <a:cs typeface="Corbel"/>
            </a:endParaRPr>
          </a:p>
          <a:p>
            <a:r>
              <a:rPr lang="ru-RU" dirty="0" smtClean="0">
                <a:solidFill>
                  <a:srgbClr val="000000"/>
                </a:solidFill>
                <a:latin typeface="Corbel"/>
                <a:cs typeface="Corbel"/>
              </a:rPr>
              <a:t>Количество точек</a:t>
            </a:r>
            <a:r>
              <a:rPr lang="en-US" dirty="0" smtClean="0">
                <a:solidFill>
                  <a:srgbClr val="000000"/>
                </a:solidFill>
                <a:latin typeface="Corbel"/>
                <a:cs typeface="Corbel"/>
              </a:rPr>
              <a:t>:  33 510</a:t>
            </a:r>
          </a:p>
          <a:p>
            <a:endParaRPr lang="en-US" dirty="0" smtClean="0">
              <a:solidFill>
                <a:srgbClr val="000000"/>
              </a:solidFill>
              <a:latin typeface="Corbel"/>
              <a:cs typeface="Corbel"/>
            </a:endParaRPr>
          </a:p>
          <a:p>
            <a:r>
              <a:rPr lang="en-US" dirty="0" smtClean="0">
                <a:solidFill>
                  <a:srgbClr val="000000"/>
                </a:solidFill>
                <a:latin typeface="Corbel"/>
                <a:cs typeface="Corbel"/>
              </a:rPr>
              <a:t>% </a:t>
            </a:r>
            <a:r>
              <a:rPr lang="ru-RU" dirty="0" err="1" smtClean="0">
                <a:solidFill>
                  <a:srgbClr val="000000"/>
                </a:solidFill>
                <a:latin typeface="Corbel"/>
                <a:cs typeface="Corbel"/>
              </a:rPr>
              <a:t>Франчайзинговых</a:t>
            </a:r>
            <a:r>
              <a:rPr lang="ru-RU" dirty="0" smtClean="0">
                <a:solidFill>
                  <a:srgbClr val="000000"/>
                </a:solidFill>
                <a:latin typeface="Corbel"/>
                <a:cs typeface="Corbel"/>
              </a:rPr>
              <a:t> точек</a:t>
            </a:r>
            <a:r>
              <a:rPr lang="en-US" dirty="0" smtClean="0">
                <a:solidFill>
                  <a:srgbClr val="000000"/>
                </a:solidFill>
                <a:latin typeface="Corbel"/>
                <a:cs typeface="Corbel"/>
              </a:rPr>
              <a:t>: 81%</a:t>
            </a:r>
            <a:endParaRPr lang="ru-RU" dirty="0">
              <a:solidFill>
                <a:srgbClr val="000000"/>
              </a:solidFill>
              <a:latin typeface="Corbel"/>
              <a:cs typeface="Corbel"/>
            </a:endParaRPr>
          </a:p>
        </p:txBody>
      </p:sp>
      <p:sp>
        <p:nvSpPr>
          <p:cNvPr id="7" name="TextBox 6"/>
          <p:cNvSpPr txBox="1"/>
          <p:nvPr/>
        </p:nvSpPr>
        <p:spPr>
          <a:xfrm>
            <a:off x="4860032" y="6114782"/>
            <a:ext cx="2376264" cy="307777"/>
          </a:xfrm>
          <a:prstGeom prst="rect">
            <a:avLst/>
          </a:prstGeom>
          <a:noFill/>
        </p:spPr>
        <p:txBody>
          <a:bodyPr wrap="square" rtlCol="0">
            <a:spAutoFit/>
          </a:bodyPr>
          <a:lstStyle/>
          <a:p>
            <a:r>
              <a:rPr lang="en-US" sz="1400" dirty="0">
                <a:solidFill>
                  <a:srgbClr val="2D2D8A"/>
                </a:solidFill>
                <a:latin typeface="Cambria"/>
                <a:cs typeface="Cambria"/>
              </a:rPr>
              <a:t>*</a:t>
            </a:r>
            <a:r>
              <a:rPr lang="en-US" sz="1400" dirty="0" smtClean="0">
                <a:solidFill>
                  <a:srgbClr val="2D2D8A"/>
                </a:solidFill>
                <a:latin typeface="Cambria"/>
                <a:cs typeface="Cambria"/>
              </a:rPr>
              <a:t>No 4 in </a:t>
            </a:r>
            <a:r>
              <a:rPr lang="en-US" sz="1400" dirty="0" err="1" smtClean="0">
                <a:solidFill>
                  <a:srgbClr val="2D2D8A"/>
                </a:solidFill>
                <a:latin typeface="Cambria"/>
                <a:cs typeface="Cambria"/>
              </a:rPr>
              <a:t>BrandZ</a:t>
            </a:r>
            <a:r>
              <a:rPr lang="en-US" sz="1400" dirty="0" smtClean="0">
                <a:solidFill>
                  <a:srgbClr val="2D2D8A"/>
                </a:solidFill>
                <a:latin typeface="Cambria"/>
                <a:cs typeface="Cambria"/>
              </a:rPr>
              <a:t> ranking</a:t>
            </a:r>
            <a:endParaRPr lang="ru-RU" sz="1400" dirty="0">
              <a:solidFill>
                <a:srgbClr val="2D2D8A"/>
              </a:solidFill>
              <a:latin typeface="Cambria"/>
              <a:cs typeface="Cambria"/>
            </a:endParaRPr>
          </a:p>
        </p:txBody>
      </p:sp>
      <p:sp>
        <p:nvSpPr>
          <p:cNvPr id="8" name="TextBox 7"/>
          <p:cNvSpPr txBox="1"/>
          <p:nvPr/>
        </p:nvSpPr>
        <p:spPr>
          <a:xfrm>
            <a:off x="4932040" y="4221088"/>
            <a:ext cx="3456384" cy="1477328"/>
          </a:xfrm>
          <a:prstGeom prst="rect">
            <a:avLst/>
          </a:prstGeom>
          <a:noFill/>
        </p:spPr>
        <p:txBody>
          <a:bodyPr wrap="square" rtlCol="0">
            <a:spAutoFit/>
          </a:bodyPr>
          <a:lstStyle/>
          <a:p>
            <a:r>
              <a:rPr lang="ru-RU" dirty="0" smtClean="0">
                <a:solidFill>
                  <a:srgbClr val="000000"/>
                </a:solidFill>
                <a:latin typeface="Corbel"/>
                <a:cs typeface="Corbel"/>
              </a:rPr>
              <a:t>Стоимость бренда</a:t>
            </a:r>
            <a:r>
              <a:rPr lang="en-US" dirty="0" smtClean="0">
                <a:solidFill>
                  <a:srgbClr val="000000"/>
                </a:solidFill>
                <a:latin typeface="Corbel"/>
                <a:cs typeface="Corbel"/>
              </a:rPr>
              <a:t>* </a:t>
            </a:r>
          </a:p>
          <a:p>
            <a:endParaRPr lang="en-US" dirty="0">
              <a:solidFill>
                <a:srgbClr val="000000"/>
              </a:solidFill>
              <a:latin typeface="Corbel"/>
              <a:cs typeface="Corbel"/>
            </a:endParaRPr>
          </a:p>
          <a:p>
            <a:endParaRPr lang="en-US" dirty="0" smtClean="0">
              <a:solidFill>
                <a:srgbClr val="000000"/>
              </a:solidFill>
              <a:latin typeface="Corbel"/>
              <a:cs typeface="Corbel"/>
            </a:endParaRPr>
          </a:p>
          <a:p>
            <a:r>
              <a:rPr lang="en-US" b="1" dirty="0" smtClean="0">
                <a:solidFill>
                  <a:srgbClr val="000000"/>
                </a:solidFill>
                <a:latin typeface="Corbel"/>
                <a:cs typeface="Corbel"/>
              </a:rPr>
              <a:t>US$ 95,188 </a:t>
            </a:r>
            <a:r>
              <a:rPr lang="ru-RU" b="1" dirty="0" smtClean="0">
                <a:solidFill>
                  <a:srgbClr val="000000"/>
                </a:solidFill>
                <a:latin typeface="Corbel"/>
                <a:cs typeface="Corbel"/>
              </a:rPr>
              <a:t>Млн</a:t>
            </a:r>
            <a:endParaRPr lang="en-US" b="1" dirty="0" smtClean="0">
              <a:solidFill>
                <a:srgbClr val="000000"/>
              </a:solidFill>
              <a:latin typeface="Corbel"/>
              <a:cs typeface="Corbel"/>
            </a:endParaRPr>
          </a:p>
          <a:p>
            <a:endParaRPr lang="ru-RU" dirty="0">
              <a:solidFill>
                <a:srgbClr val="000000"/>
              </a:solidFill>
              <a:latin typeface="Corbel"/>
              <a:cs typeface="Corbe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9144000" cy="576064"/>
          </a:xfrm>
          <a:solidFill>
            <a:srgbClr val="6283DB">
              <a:alpha val="50000"/>
            </a:srgbClr>
          </a:solidFill>
          <a:ln>
            <a:noFill/>
          </a:ln>
        </p:spPr>
        <p:txBody>
          <a:bodyPr>
            <a:noAutofit/>
          </a:bodyPr>
          <a:lstStyle/>
          <a:p>
            <a:pPr algn="l"/>
            <a:r>
              <a:rPr lang="ru-RU" sz="2400" b="1" dirty="0" smtClean="0">
                <a:solidFill>
                  <a:schemeClr val="accent6"/>
                </a:solidFill>
                <a:latin typeface="Corbel"/>
                <a:cs typeface="Corbel"/>
              </a:rPr>
              <a:t>История успеха</a:t>
            </a:r>
            <a:r>
              <a:rPr lang="en-US" sz="2400" b="1" dirty="0" smtClean="0">
                <a:solidFill>
                  <a:schemeClr val="accent6"/>
                </a:solidFill>
                <a:latin typeface="Corbel"/>
                <a:cs typeface="Corbel"/>
              </a:rPr>
              <a:t>: </a:t>
            </a:r>
            <a:r>
              <a:rPr lang="ru-RU" sz="2400" b="1" dirty="0" smtClean="0">
                <a:solidFill>
                  <a:schemeClr val="accent6"/>
                </a:solidFill>
                <a:latin typeface="Corbel"/>
                <a:cs typeface="Corbel"/>
              </a:rPr>
              <a:t>Субмарина Сэндвич</a:t>
            </a:r>
            <a:endParaRPr lang="ru-RU" sz="2400" b="1" dirty="0">
              <a:solidFill>
                <a:schemeClr val="accent6"/>
              </a:solidFill>
              <a:latin typeface="Corbel"/>
              <a:cs typeface="Corbel"/>
            </a:endParaRPr>
          </a:p>
        </p:txBody>
      </p:sp>
      <p:pic>
        <p:nvPicPr>
          <p:cNvPr id="3" name="Изображение 2"/>
          <p:cNvPicPr>
            <a:picLocks noChangeAspect="1"/>
          </p:cNvPicPr>
          <p:nvPr/>
        </p:nvPicPr>
        <p:blipFill>
          <a:blip r:embed="rId2"/>
          <a:stretch>
            <a:fillRect/>
          </a:stretch>
        </p:blipFill>
        <p:spPr>
          <a:xfrm>
            <a:off x="5436096" y="980728"/>
            <a:ext cx="3479800" cy="3384376"/>
          </a:xfrm>
          <a:prstGeom prst="rect">
            <a:avLst/>
          </a:prstGeom>
        </p:spPr>
      </p:pic>
      <p:pic>
        <p:nvPicPr>
          <p:cNvPr id="6" name="Изображение 5"/>
          <p:cNvPicPr>
            <a:picLocks noChangeAspect="1"/>
          </p:cNvPicPr>
          <p:nvPr/>
        </p:nvPicPr>
        <p:blipFill>
          <a:blip r:embed="rId3"/>
          <a:stretch>
            <a:fillRect/>
          </a:stretch>
        </p:blipFill>
        <p:spPr>
          <a:xfrm>
            <a:off x="467543" y="4077072"/>
            <a:ext cx="3550527" cy="2472432"/>
          </a:xfrm>
          <a:prstGeom prst="rect">
            <a:avLst/>
          </a:prstGeom>
        </p:spPr>
      </p:pic>
      <p:sp>
        <p:nvSpPr>
          <p:cNvPr id="10" name="TextBox 9"/>
          <p:cNvSpPr txBox="1"/>
          <p:nvPr/>
        </p:nvSpPr>
        <p:spPr>
          <a:xfrm>
            <a:off x="4860032" y="6093296"/>
            <a:ext cx="2664296" cy="307777"/>
          </a:xfrm>
          <a:prstGeom prst="rect">
            <a:avLst/>
          </a:prstGeom>
          <a:noFill/>
        </p:spPr>
        <p:txBody>
          <a:bodyPr wrap="square" rtlCol="0">
            <a:spAutoFit/>
          </a:bodyPr>
          <a:lstStyle/>
          <a:p>
            <a:r>
              <a:rPr lang="en-US" sz="1400" dirty="0">
                <a:solidFill>
                  <a:srgbClr val="2D2D8A"/>
                </a:solidFill>
                <a:latin typeface="Cambria"/>
                <a:cs typeface="Cambria"/>
              </a:rPr>
              <a:t>*</a:t>
            </a:r>
            <a:r>
              <a:rPr lang="en-US" sz="1400" dirty="0" smtClean="0">
                <a:solidFill>
                  <a:srgbClr val="2D2D8A"/>
                </a:solidFill>
                <a:latin typeface="Cambria"/>
                <a:cs typeface="Cambria"/>
              </a:rPr>
              <a:t>No 52 in </a:t>
            </a:r>
            <a:r>
              <a:rPr lang="en-US" sz="1400" dirty="0" err="1" smtClean="0">
                <a:solidFill>
                  <a:srgbClr val="2D2D8A"/>
                </a:solidFill>
                <a:latin typeface="Cambria"/>
                <a:cs typeface="Cambria"/>
              </a:rPr>
              <a:t>BrandZ</a:t>
            </a:r>
            <a:r>
              <a:rPr lang="en-US" sz="1400" dirty="0" smtClean="0">
                <a:solidFill>
                  <a:srgbClr val="2D2D8A"/>
                </a:solidFill>
                <a:latin typeface="Cambria"/>
                <a:cs typeface="Cambria"/>
              </a:rPr>
              <a:t> ranking</a:t>
            </a:r>
            <a:endParaRPr lang="ru-RU" sz="1400" dirty="0">
              <a:solidFill>
                <a:srgbClr val="2D2D8A"/>
              </a:solidFill>
              <a:latin typeface="Cambria"/>
              <a:cs typeface="Cambria"/>
            </a:endParaRPr>
          </a:p>
        </p:txBody>
      </p:sp>
      <p:sp>
        <p:nvSpPr>
          <p:cNvPr id="8" name="TextBox 7"/>
          <p:cNvSpPr txBox="1"/>
          <p:nvPr/>
        </p:nvSpPr>
        <p:spPr>
          <a:xfrm>
            <a:off x="323528" y="1844824"/>
            <a:ext cx="4680520" cy="1477328"/>
          </a:xfrm>
          <a:prstGeom prst="rect">
            <a:avLst/>
          </a:prstGeom>
          <a:noFill/>
        </p:spPr>
        <p:txBody>
          <a:bodyPr wrap="square" rtlCol="0">
            <a:spAutoFit/>
          </a:bodyPr>
          <a:lstStyle/>
          <a:p>
            <a:r>
              <a:rPr lang="ru-RU" dirty="0" smtClean="0">
                <a:solidFill>
                  <a:srgbClr val="000000"/>
                </a:solidFill>
                <a:latin typeface="Corbel"/>
                <a:cs typeface="Corbel"/>
              </a:rPr>
              <a:t>Товарооборот Системы</a:t>
            </a:r>
            <a:r>
              <a:rPr lang="en-US" dirty="0" smtClean="0">
                <a:solidFill>
                  <a:srgbClr val="000000"/>
                </a:solidFill>
                <a:latin typeface="Corbel"/>
                <a:cs typeface="Corbel"/>
              </a:rPr>
              <a:t>: US$ 16,600 </a:t>
            </a:r>
            <a:r>
              <a:rPr lang="ru-RU" dirty="0" smtClean="0">
                <a:solidFill>
                  <a:srgbClr val="000000"/>
                </a:solidFill>
                <a:latin typeface="Corbel"/>
                <a:cs typeface="Corbel"/>
              </a:rPr>
              <a:t>Млн</a:t>
            </a:r>
            <a:endParaRPr lang="en-US" dirty="0" smtClean="0">
              <a:solidFill>
                <a:srgbClr val="000000"/>
              </a:solidFill>
              <a:latin typeface="Corbel"/>
              <a:cs typeface="Corbel"/>
            </a:endParaRPr>
          </a:p>
          <a:p>
            <a:endParaRPr lang="en-US" dirty="0" smtClean="0">
              <a:solidFill>
                <a:srgbClr val="000000"/>
              </a:solidFill>
              <a:latin typeface="Corbel"/>
              <a:cs typeface="Corbel"/>
            </a:endParaRPr>
          </a:p>
          <a:p>
            <a:r>
              <a:rPr lang="ru-RU" dirty="0" smtClean="0">
                <a:solidFill>
                  <a:srgbClr val="000000"/>
                </a:solidFill>
                <a:latin typeface="Corbel"/>
                <a:cs typeface="Corbel"/>
              </a:rPr>
              <a:t>Количество точек</a:t>
            </a:r>
            <a:r>
              <a:rPr lang="en-US" dirty="0" smtClean="0">
                <a:solidFill>
                  <a:srgbClr val="000000"/>
                </a:solidFill>
                <a:latin typeface="Corbel"/>
                <a:cs typeface="Corbel"/>
              </a:rPr>
              <a:t>:  37 000+</a:t>
            </a:r>
          </a:p>
          <a:p>
            <a:endParaRPr lang="en-US" dirty="0" smtClean="0">
              <a:solidFill>
                <a:srgbClr val="000000"/>
              </a:solidFill>
              <a:latin typeface="Corbel"/>
              <a:cs typeface="Corbel"/>
            </a:endParaRPr>
          </a:p>
          <a:p>
            <a:r>
              <a:rPr lang="en-US" dirty="0" smtClean="0">
                <a:solidFill>
                  <a:srgbClr val="000000"/>
                </a:solidFill>
                <a:latin typeface="Corbel"/>
                <a:cs typeface="Corbel"/>
              </a:rPr>
              <a:t>% </a:t>
            </a:r>
            <a:r>
              <a:rPr lang="ru-RU" dirty="0" err="1" smtClean="0">
                <a:solidFill>
                  <a:srgbClr val="000000"/>
                </a:solidFill>
                <a:latin typeface="Corbel"/>
                <a:cs typeface="Corbel"/>
              </a:rPr>
              <a:t>Франчайзинговых</a:t>
            </a:r>
            <a:r>
              <a:rPr lang="ru-RU" dirty="0" smtClean="0">
                <a:solidFill>
                  <a:srgbClr val="000000"/>
                </a:solidFill>
                <a:latin typeface="Corbel"/>
                <a:cs typeface="Corbel"/>
              </a:rPr>
              <a:t> точек</a:t>
            </a:r>
            <a:r>
              <a:rPr lang="en-US" dirty="0" smtClean="0">
                <a:solidFill>
                  <a:srgbClr val="000000"/>
                </a:solidFill>
                <a:latin typeface="Corbel"/>
                <a:cs typeface="Corbel"/>
              </a:rPr>
              <a:t>: 100%</a:t>
            </a:r>
            <a:endParaRPr lang="ru-RU" dirty="0">
              <a:solidFill>
                <a:srgbClr val="000000"/>
              </a:solidFill>
              <a:latin typeface="Corbel"/>
              <a:cs typeface="Corbel"/>
            </a:endParaRPr>
          </a:p>
        </p:txBody>
      </p:sp>
      <p:sp>
        <p:nvSpPr>
          <p:cNvPr id="11" name="TextBox 10"/>
          <p:cNvSpPr txBox="1"/>
          <p:nvPr/>
        </p:nvSpPr>
        <p:spPr>
          <a:xfrm>
            <a:off x="4932040" y="4221088"/>
            <a:ext cx="3456384" cy="1477328"/>
          </a:xfrm>
          <a:prstGeom prst="rect">
            <a:avLst/>
          </a:prstGeom>
          <a:noFill/>
        </p:spPr>
        <p:txBody>
          <a:bodyPr wrap="square" rtlCol="0">
            <a:spAutoFit/>
          </a:bodyPr>
          <a:lstStyle/>
          <a:p>
            <a:r>
              <a:rPr lang="ru-RU" dirty="0" smtClean="0">
                <a:solidFill>
                  <a:srgbClr val="000000"/>
                </a:solidFill>
                <a:latin typeface="Corbel"/>
                <a:cs typeface="Corbel"/>
              </a:rPr>
              <a:t>Стоимость бренда</a:t>
            </a:r>
            <a:r>
              <a:rPr lang="en-US" dirty="0" smtClean="0">
                <a:solidFill>
                  <a:srgbClr val="000000"/>
                </a:solidFill>
                <a:latin typeface="Corbel"/>
                <a:cs typeface="Corbel"/>
              </a:rPr>
              <a:t>* </a:t>
            </a:r>
          </a:p>
          <a:p>
            <a:endParaRPr lang="en-US" dirty="0">
              <a:solidFill>
                <a:srgbClr val="000000"/>
              </a:solidFill>
              <a:latin typeface="Corbel"/>
              <a:cs typeface="Corbel"/>
            </a:endParaRPr>
          </a:p>
          <a:p>
            <a:endParaRPr lang="en-US" dirty="0" smtClean="0">
              <a:solidFill>
                <a:srgbClr val="000000"/>
              </a:solidFill>
              <a:latin typeface="Corbel"/>
              <a:cs typeface="Corbel"/>
            </a:endParaRPr>
          </a:p>
          <a:p>
            <a:r>
              <a:rPr lang="en-US" b="1" dirty="0" smtClean="0">
                <a:solidFill>
                  <a:srgbClr val="000000"/>
                </a:solidFill>
                <a:latin typeface="Corbel"/>
                <a:cs typeface="Corbel"/>
              </a:rPr>
              <a:t>US$ 14,843 </a:t>
            </a:r>
            <a:r>
              <a:rPr lang="ru-RU" b="1" dirty="0" smtClean="0">
                <a:solidFill>
                  <a:srgbClr val="000000"/>
                </a:solidFill>
                <a:latin typeface="Corbel"/>
                <a:cs typeface="Corbel"/>
              </a:rPr>
              <a:t>Млн</a:t>
            </a:r>
            <a:endParaRPr lang="en-US" b="1" dirty="0" smtClean="0">
              <a:solidFill>
                <a:srgbClr val="000000"/>
              </a:solidFill>
              <a:latin typeface="Corbel"/>
              <a:cs typeface="Corbel"/>
            </a:endParaRPr>
          </a:p>
          <a:p>
            <a:endParaRPr lang="ru-RU" dirty="0">
              <a:solidFill>
                <a:srgbClr val="000000"/>
              </a:solidFill>
              <a:latin typeface="Corbel"/>
              <a:cs typeface="Corbel"/>
            </a:endParaRPr>
          </a:p>
        </p:txBody>
      </p:sp>
    </p:spTree>
    <p:extLst>
      <p:ext uri="{BB962C8B-B14F-4D97-AF65-F5344CB8AC3E}">
        <p14:creationId xmlns:p14="http://schemas.microsoft.com/office/powerpoint/2010/main" val="31606470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9144000" cy="576064"/>
          </a:xfrm>
          <a:solidFill>
            <a:srgbClr val="6283DB">
              <a:alpha val="50000"/>
            </a:srgbClr>
          </a:solidFill>
          <a:ln>
            <a:noFill/>
          </a:ln>
        </p:spPr>
        <p:txBody>
          <a:bodyPr>
            <a:noAutofit/>
          </a:bodyPr>
          <a:lstStyle/>
          <a:p>
            <a:pPr algn="l"/>
            <a:r>
              <a:rPr lang="ru-RU" sz="2400" b="1" dirty="0" smtClean="0">
                <a:solidFill>
                  <a:schemeClr val="accent6"/>
                </a:solidFill>
                <a:latin typeface="Corbel"/>
                <a:cs typeface="Corbel"/>
              </a:rPr>
              <a:t>Удивительные факты</a:t>
            </a:r>
            <a:endParaRPr lang="ru-RU" sz="2400" b="1" dirty="0">
              <a:solidFill>
                <a:schemeClr val="accent6"/>
              </a:solidFill>
              <a:latin typeface="Corbel"/>
              <a:cs typeface="Corbel"/>
            </a:endParaRPr>
          </a:p>
        </p:txBody>
      </p:sp>
      <p:sp>
        <p:nvSpPr>
          <p:cNvPr id="3" name="TextBox 2"/>
          <p:cNvSpPr txBox="1"/>
          <p:nvPr/>
        </p:nvSpPr>
        <p:spPr>
          <a:xfrm>
            <a:off x="251520" y="980728"/>
            <a:ext cx="8352928" cy="6924973"/>
          </a:xfrm>
          <a:prstGeom prst="rect">
            <a:avLst/>
          </a:prstGeom>
          <a:noFill/>
        </p:spPr>
        <p:txBody>
          <a:bodyPr wrap="square" rtlCol="0">
            <a:spAutoFit/>
          </a:bodyPr>
          <a:lstStyle/>
          <a:p>
            <a:endParaRPr lang="en-US" sz="1600" dirty="0">
              <a:latin typeface="Cambria"/>
              <a:cs typeface="Cambria"/>
            </a:endParaRPr>
          </a:p>
          <a:p>
            <a:r>
              <a:rPr lang="ru-RU" sz="2000" dirty="0" err="1" smtClean="0">
                <a:latin typeface="Corbel"/>
                <a:cs typeface="Corbel"/>
              </a:rPr>
              <a:t>Франчайзинговая</a:t>
            </a:r>
            <a:r>
              <a:rPr lang="ru-RU" sz="2000" dirty="0" smtClean="0">
                <a:latin typeface="Corbel"/>
                <a:cs typeface="Corbel"/>
              </a:rPr>
              <a:t> модель применяется в </a:t>
            </a:r>
            <a:r>
              <a:rPr lang="en-US" sz="2000" dirty="0" smtClean="0">
                <a:latin typeface="Corbel"/>
                <a:cs typeface="Corbel"/>
              </a:rPr>
              <a:t>80 </a:t>
            </a:r>
            <a:r>
              <a:rPr lang="ru-RU" sz="2000" dirty="0" smtClean="0">
                <a:latin typeface="Corbel"/>
                <a:cs typeface="Corbel"/>
              </a:rPr>
              <a:t>станах мира; </a:t>
            </a:r>
            <a:r>
              <a:rPr lang="ru-RU" sz="2000" dirty="0" err="1" smtClean="0">
                <a:latin typeface="Corbel"/>
                <a:cs typeface="Corbel"/>
              </a:rPr>
              <a:t>Франчайзинговый</a:t>
            </a:r>
            <a:r>
              <a:rPr lang="ru-RU" sz="2000" dirty="0" smtClean="0">
                <a:latin typeface="Corbel"/>
                <a:cs typeface="Corbel"/>
              </a:rPr>
              <a:t> бизнес создает </a:t>
            </a:r>
            <a:r>
              <a:rPr lang="en-US" sz="2000" dirty="0" smtClean="0">
                <a:latin typeface="Corbel"/>
                <a:cs typeface="Corbel"/>
              </a:rPr>
              <a:t>13</a:t>
            </a:r>
            <a:r>
              <a:rPr lang="en-US" sz="2000" dirty="0">
                <a:latin typeface="Corbel"/>
                <a:cs typeface="Corbel"/>
              </a:rPr>
              <a:t>% </a:t>
            </a:r>
            <a:r>
              <a:rPr lang="ru-RU" sz="2000" dirty="0" smtClean="0">
                <a:latin typeface="Corbel"/>
                <a:cs typeface="Corbel"/>
              </a:rPr>
              <a:t>общего ВВП</a:t>
            </a:r>
            <a:endParaRPr lang="en-US" sz="2000" dirty="0">
              <a:latin typeface="Corbel"/>
              <a:cs typeface="Corbel"/>
            </a:endParaRPr>
          </a:p>
          <a:p>
            <a:endParaRPr lang="en-US" sz="2000" dirty="0" smtClean="0">
              <a:latin typeface="Corbel"/>
              <a:cs typeface="Corbel"/>
            </a:endParaRPr>
          </a:p>
          <a:p>
            <a:pPr algn="just">
              <a:buClr>
                <a:srgbClr val="C00000"/>
              </a:buClr>
            </a:pPr>
            <a:r>
              <a:rPr lang="ru-RU" sz="2000" dirty="0">
                <a:latin typeface="Corbel"/>
                <a:cs typeface="Corbel"/>
              </a:rPr>
              <a:t>В Австралии франчайзинг занимает 90% в общем объеме услуг быстрого </a:t>
            </a:r>
            <a:r>
              <a:rPr lang="ru-RU" sz="2000" dirty="0" smtClean="0">
                <a:latin typeface="Corbel"/>
                <a:cs typeface="Corbel"/>
              </a:rPr>
              <a:t>питания</a:t>
            </a:r>
            <a:endParaRPr lang="ru-RU" sz="2000" dirty="0">
              <a:latin typeface="Corbel"/>
              <a:cs typeface="Corbel"/>
            </a:endParaRPr>
          </a:p>
          <a:p>
            <a:pPr algn="just">
              <a:buClr>
                <a:srgbClr val="C00000"/>
              </a:buClr>
            </a:pPr>
            <a:r>
              <a:rPr lang="ru-RU" sz="2000" dirty="0" smtClean="0">
                <a:latin typeface="Corbel"/>
                <a:cs typeface="Corbel"/>
              </a:rPr>
              <a:t>По </a:t>
            </a:r>
            <a:r>
              <a:rPr lang="ru-RU" sz="2000" dirty="0">
                <a:latin typeface="Corbel"/>
                <a:cs typeface="Corbel"/>
              </a:rPr>
              <a:t>данным Международной ассоциации франчайзинга каждые </a:t>
            </a:r>
            <a:r>
              <a:rPr lang="ru-RU" sz="2000" dirty="0" smtClean="0">
                <a:latin typeface="Corbel"/>
                <a:cs typeface="Corbel"/>
              </a:rPr>
              <a:t>восемь минут </a:t>
            </a:r>
            <a:r>
              <a:rPr lang="ru-RU" sz="2000" dirty="0">
                <a:latin typeface="Corbel"/>
                <a:cs typeface="Corbel"/>
              </a:rPr>
              <a:t>в течение рабочего дня только в США приобретается новая франшиза. </a:t>
            </a:r>
          </a:p>
          <a:p>
            <a:endParaRPr lang="ru-RU" sz="2000" dirty="0" smtClean="0">
              <a:latin typeface="Corbel"/>
              <a:cs typeface="Corbel"/>
            </a:endParaRPr>
          </a:p>
          <a:p>
            <a:r>
              <a:rPr lang="ru-RU" sz="2000" dirty="0" smtClean="0">
                <a:latin typeface="Corbel"/>
                <a:cs typeface="Corbel"/>
              </a:rPr>
              <a:t>Сегодня в мире существует </a:t>
            </a:r>
            <a:r>
              <a:rPr lang="en-US" sz="2000" dirty="0" smtClean="0">
                <a:latin typeface="Corbel"/>
                <a:cs typeface="Corbel"/>
              </a:rPr>
              <a:t>16,5 </a:t>
            </a:r>
            <a:r>
              <a:rPr lang="ru-RU" sz="2000" dirty="0" smtClean="0">
                <a:latin typeface="Corbel"/>
                <a:cs typeface="Corbel"/>
              </a:rPr>
              <a:t>тыс. </a:t>
            </a:r>
            <a:r>
              <a:rPr lang="ru-RU" sz="2000" dirty="0" err="1" smtClean="0">
                <a:latin typeface="Corbel"/>
                <a:cs typeface="Corbel"/>
              </a:rPr>
              <a:t>Франчайзоров</a:t>
            </a:r>
            <a:r>
              <a:rPr lang="ru-RU" sz="2000" dirty="0" smtClean="0">
                <a:latin typeface="Corbel"/>
                <a:cs typeface="Corbel"/>
              </a:rPr>
              <a:t> и более</a:t>
            </a:r>
            <a:r>
              <a:rPr lang="en-US" sz="2000" dirty="0" smtClean="0">
                <a:latin typeface="Corbel"/>
                <a:cs typeface="Corbel"/>
              </a:rPr>
              <a:t> 1,2 </a:t>
            </a:r>
            <a:r>
              <a:rPr lang="ru-RU" sz="2000" dirty="0" smtClean="0">
                <a:latin typeface="Corbel"/>
                <a:cs typeface="Corbel"/>
              </a:rPr>
              <a:t>млн. </a:t>
            </a:r>
            <a:r>
              <a:rPr lang="ru-RU" sz="2000" dirty="0" err="1" smtClean="0">
                <a:latin typeface="Corbel"/>
                <a:cs typeface="Corbel"/>
              </a:rPr>
              <a:t>Франчайзи</a:t>
            </a:r>
            <a:endParaRPr lang="en-US" sz="2000" dirty="0" smtClean="0">
              <a:latin typeface="Corbel"/>
              <a:cs typeface="Corbel"/>
            </a:endParaRPr>
          </a:p>
          <a:p>
            <a:endParaRPr lang="en-US" sz="2000" dirty="0" smtClean="0">
              <a:latin typeface="Corbel"/>
              <a:cs typeface="Corbel"/>
            </a:endParaRPr>
          </a:p>
          <a:p>
            <a:r>
              <a:rPr lang="ru-RU" sz="2000" dirty="0" smtClean="0">
                <a:latin typeface="Corbel"/>
                <a:cs typeface="Corbel"/>
              </a:rPr>
              <a:t>В развитых странах </a:t>
            </a:r>
            <a:r>
              <a:rPr lang="en-US" sz="2000" dirty="0" smtClean="0">
                <a:latin typeface="Corbel"/>
                <a:cs typeface="Corbel"/>
              </a:rPr>
              <a:t>40% </a:t>
            </a:r>
            <a:r>
              <a:rPr lang="ru-RU" sz="2000" dirty="0" smtClean="0">
                <a:latin typeface="Corbel"/>
                <a:cs typeface="Corbel"/>
              </a:rPr>
              <a:t>товарооборота приходится на </a:t>
            </a:r>
            <a:r>
              <a:rPr lang="ru-RU" sz="2000" dirty="0" err="1" smtClean="0">
                <a:latin typeface="Corbel"/>
                <a:cs typeface="Corbel"/>
              </a:rPr>
              <a:t>франчайзинговые</a:t>
            </a:r>
            <a:r>
              <a:rPr lang="ru-RU" sz="2000" dirty="0" smtClean="0">
                <a:latin typeface="Corbel"/>
                <a:cs typeface="Corbel"/>
              </a:rPr>
              <a:t> сети</a:t>
            </a:r>
          </a:p>
          <a:p>
            <a:endParaRPr lang="en-US" sz="2000" dirty="0" smtClean="0">
              <a:latin typeface="Corbel"/>
              <a:cs typeface="Corbel"/>
            </a:endParaRPr>
          </a:p>
          <a:p>
            <a:r>
              <a:rPr lang="ru-RU" sz="2000" dirty="0" smtClean="0">
                <a:latin typeface="Corbel"/>
                <a:cs typeface="Corbel"/>
              </a:rPr>
              <a:t>Менее </a:t>
            </a:r>
            <a:r>
              <a:rPr lang="en-US" sz="2000" dirty="0" smtClean="0">
                <a:latin typeface="Corbel"/>
                <a:cs typeface="Corbel"/>
              </a:rPr>
              <a:t>5% </a:t>
            </a:r>
            <a:r>
              <a:rPr lang="ru-RU" sz="2000" dirty="0" smtClean="0">
                <a:latin typeface="Corbel"/>
                <a:cs typeface="Corbel"/>
              </a:rPr>
              <a:t>предприятий, открытых по франчайзингу, закрываются в первые три года работы</a:t>
            </a:r>
            <a:endParaRPr lang="en-US" sz="2000" dirty="0" smtClean="0">
              <a:latin typeface="Corbel"/>
              <a:cs typeface="Corbel"/>
            </a:endParaRPr>
          </a:p>
          <a:p>
            <a:endParaRPr lang="en-US" sz="2000" dirty="0" smtClean="0">
              <a:latin typeface="Corbel"/>
              <a:cs typeface="Corbel"/>
            </a:endParaRPr>
          </a:p>
          <a:p>
            <a:endParaRPr lang="en-US" sz="2000" dirty="0">
              <a:latin typeface="Corbel"/>
              <a:cs typeface="Corbel"/>
            </a:endParaRPr>
          </a:p>
          <a:p>
            <a:endParaRPr lang="en-US" sz="1600" dirty="0">
              <a:latin typeface="Cambria"/>
              <a:cs typeface="Cambria"/>
            </a:endParaRPr>
          </a:p>
          <a:p>
            <a:endParaRPr lang="en-US" sz="1600" dirty="0" smtClean="0">
              <a:latin typeface="Cambria"/>
              <a:cs typeface="Cambria"/>
            </a:endParaRPr>
          </a:p>
          <a:p>
            <a:endParaRPr lang="ru-RU" sz="1600" dirty="0">
              <a:latin typeface="Cambria"/>
              <a:cs typeface="Cambria"/>
            </a:endParaRPr>
          </a:p>
        </p:txBody>
      </p:sp>
    </p:spTree>
    <p:extLst>
      <p:ext uri="{BB962C8B-B14F-4D97-AF65-F5344CB8AC3E}">
        <p14:creationId xmlns:p14="http://schemas.microsoft.com/office/powerpoint/2010/main" val="23118135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9144000" cy="576064"/>
          </a:xfrm>
          <a:solidFill>
            <a:srgbClr val="6283DB">
              <a:alpha val="50000"/>
            </a:srgbClr>
          </a:solidFill>
          <a:ln>
            <a:noFill/>
          </a:ln>
        </p:spPr>
        <p:txBody>
          <a:bodyPr>
            <a:noAutofit/>
          </a:bodyPr>
          <a:lstStyle/>
          <a:p>
            <a:pPr algn="l"/>
            <a:r>
              <a:rPr lang="ru-RU" sz="2400" b="1" dirty="0" smtClean="0">
                <a:solidFill>
                  <a:schemeClr val="accent6"/>
                </a:solidFill>
                <a:latin typeface="Corbel"/>
                <a:cs typeface="Corbel"/>
              </a:rPr>
              <a:t>Мировые лидеры франчайзинга</a:t>
            </a:r>
            <a:endParaRPr lang="ru-RU" sz="2400" b="1" dirty="0">
              <a:solidFill>
                <a:schemeClr val="accent6"/>
              </a:solidFill>
              <a:latin typeface="Corbel"/>
              <a:cs typeface="Corbel"/>
            </a:endParaRPr>
          </a:p>
        </p:txBody>
      </p:sp>
      <p:pic>
        <p:nvPicPr>
          <p:cNvPr id="5" name="Изображение 4"/>
          <p:cNvPicPr>
            <a:picLocks noChangeAspect="1"/>
          </p:cNvPicPr>
          <p:nvPr/>
        </p:nvPicPr>
        <p:blipFill>
          <a:blip r:embed="rId2"/>
          <a:stretch>
            <a:fillRect/>
          </a:stretch>
        </p:blipFill>
        <p:spPr>
          <a:xfrm>
            <a:off x="-36512" y="1052736"/>
            <a:ext cx="9180512" cy="5805264"/>
          </a:xfrm>
          <a:prstGeom prst="rect">
            <a:avLst/>
          </a:prstGeom>
        </p:spPr>
      </p:pic>
    </p:spTree>
    <p:extLst>
      <p:ext uri="{BB962C8B-B14F-4D97-AF65-F5344CB8AC3E}">
        <p14:creationId xmlns:p14="http://schemas.microsoft.com/office/powerpoint/2010/main" val="15374230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9144000" cy="576064"/>
          </a:xfrm>
          <a:solidFill>
            <a:srgbClr val="6283DB">
              <a:alpha val="50000"/>
            </a:srgbClr>
          </a:solidFill>
          <a:ln>
            <a:noFill/>
          </a:ln>
        </p:spPr>
        <p:txBody>
          <a:bodyPr>
            <a:noAutofit/>
          </a:bodyPr>
          <a:lstStyle/>
          <a:p>
            <a:pPr algn="l"/>
            <a:r>
              <a:rPr lang="ru-RU" sz="2400" b="1" dirty="0" smtClean="0">
                <a:solidFill>
                  <a:schemeClr val="accent6"/>
                </a:solidFill>
                <a:latin typeface="Corbel"/>
                <a:cs typeface="Corbel"/>
              </a:rPr>
              <a:t>Где применим франчайзинг</a:t>
            </a:r>
            <a:r>
              <a:rPr lang="en-US" sz="2400" b="1" dirty="0" smtClean="0">
                <a:solidFill>
                  <a:schemeClr val="accent6"/>
                </a:solidFill>
                <a:latin typeface="Corbel"/>
                <a:cs typeface="Corbel"/>
              </a:rPr>
              <a:t>?</a:t>
            </a:r>
            <a:endParaRPr lang="ru-RU" sz="2400" b="1" dirty="0">
              <a:solidFill>
                <a:schemeClr val="accent6"/>
              </a:solidFill>
              <a:latin typeface="Corbel"/>
              <a:cs typeface="Corbel"/>
            </a:endParaRPr>
          </a:p>
        </p:txBody>
      </p:sp>
      <p:sp>
        <p:nvSpPr>
          <p:cNvPr id="5" name="Управляющая кнопка: сведения 4">
            <a:hlinkClick r:id="rId2" highlightClick="1"/>
          </p:cNvPr>
          <p:cNvSpPr/>
          <p:nvPr/>
        </p:nvSpPr>
        <p:spPr bwMode="auto">
          <a:xfrm>
            <a:off x="8316416" y="5301208"/>
            <a:ext cx="360040" cy="360040"/>
          </a:xfrm>
          <a:prstGeom prst="actionButtonInformation">
            <a:avLst/>
          </a:prstGeom>
          <a:solidFill>
            <a:schemeClr val="accent2">
              <a:lumMod val="20000"/>
              <a:lumOff val="80000"/>
            </a:schemeClr>
          </a:solidFill>
          <a:ln w="9525" cap="flat" cmpd="sng" algn="ctr">
            <a:noFill/>
            <a:prstDash val="solid"/>
            <a:round/>
            <a:headEnd type="none" w="med" len="med"/>
            <a:tailEnd type="none" w="med" len="med"/>
          </a:ln>
          <a:effectLst>
            <a:outerShdw blurRad="50800" dist="38100" dir="2700000" algn="tl" rotWithShape="0">
              <a:srgbClr val="000000">
                <a:alpha val="43000"/>
              </a:srgbClr>
            </a:outerShdw>
          </a:effectLst>
          <a:scene3d>
            <a:camera prst="orthographicFront"/>
            <a:lightRig rig="threePt" dir="t">
              <a:rot lat="0" lon="0" rev="21300000"/>
            </a:lightRig>
          </a:scene3d>
          <a:sp3d/>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charset="0"/>
              <a:ea typeface="Arial" charset="0"/>
              <a:cs typeface="Arial" charset="0"/>
            </a:endParaRPr>
          </a:p>
        </p:txBody>
      </p:sp>
      <p:sp>
        <p:nvSpPr>
          <p:cNvPr id="6" name="TextBox 5"/>
          <p:cNvSpPr txBox="1"/>
          <p:nvPr/>
        </p:nvSpPr>
        <p:spPr>
          <a:xfrm>
            <a:off x="323528" y="1484784"/>
            <a:ext cx="8352928" cy="3693319"/>
          </a:xfrm>
          <a:prstGeom prst="rect">
            <a:avLst/>
          </a:prstGeom>
          <a:noFill/>
        </p:spPr>
        <p:txBody>
          <a:bodyPr wrap="square" rtlCol="0">
            <a:spAutoFit/>
          </a:bodyPr>
          <a:lstStyle/>
          <a:p>
            <a:r>
              <a:rPr lang="en-US" dirty="0" smtClean="0">
                <a:latin typeface="Corbel"/>
                <a:cs typeface="Corbel"/>
              </a:rPr>
              <a:t>The technique of franchising did not derive from one moment of inventiveness by an imaginative individual. It evolved from the solutions developed by businessmen in response to the problems with which they were confronted in their business operations.</a:t>
            </a:r>
          </a:p>
          <a:p>
            <a:pPr algn="r"/>
            <a:r>
              <a:rPr lang="en-US" dirty="0" smtClean="0">
                <a:latin typeface="Corbel"/>
                <a:cs typeface="Corbel"/>
              </a:rPr>
              <a:t>Martin Mendelsohn</a:t>
            </a:r>
          </a:p>
          <a:p>
            <a:pPr algn="r"/>
            <a:endParaRPr lang="en-US" dirty="0">
              <a:latin typeface="Corbel"/>
              <a:cs typeface="Corbel"/>
            </a:endParaRPr>
          </a:p>
          <a:p>
            <a:endParaRPr lang="en-US" dirty="0" smtClean="0">
              <a:latin typeface="Corbel"/>
              <a:cs typeface="Corbel"/>
            </a:endParaRPr>
          </a:p>
          <a:p>
            <a:r>
              <a:rPr lang="ru-RU" dirty="0" smtClean="0">
                <a:latin typeface="Corbel"/>
                <a:cs typeface="Corbel"/>
              </a:rPr>
              <a:t>Франчайзинг – не есть индустрия</a:t>
            </a:r>
            <a:r>
              <a:rPr lang="en-US" dirty="0" smtClean="0">
                <a:latin typeface="Corbel"/>
                <a:cs typeface="Corbel"/>
              </a:rPr>
              <a:t>, </a:t>
            </a:r>
            <a:r>
              <a:rPr lang="ru-RU" dirty="0" smtClean="0">
                <a:latin typeface="Corbel"/>
                <a:cs typeface="Corbel"/>
              </a:rPr>
              <a:t>это метод ведения бизнеса, который практически не знает границ с точки зрения индустрий, где он может быть применим. </a:t>
            </a:r>
            <a:endParaRPr lang="en-US" dirty="0" smtClean="0">
              <a:latin typeface="Corbel"/>
              <a:cs typeface="Corbel"/>
            </a:endParaRPr>
          </a:p>
          <a:p>
            <a:endParaRPr lang="en-US" dirty="0">
              <a:latin typeface="Corbel"/>
              <a:cs typeface="Corbel"/>
            </a:endParaRPr>
          </a:p>
          <a:p>
            <a:r>
              <a:rPr lang="ru-RU" dirty="0" smtClean="0">
                <a:latin typeface="Corbel"/>
                <a:cs typeface="Corbel"/>
              </a:rPr>
              <a:t>В мире насчитывается от 65 до 71 сферы деятельности, где франчайзинг фактически применяется.</a:t>
            </a:r>
            <a:endParaRPr lang="ru-RU" dirty="0">
              <a:latin typeface="Corbel"/>
              <a:cs typeface="Corbel"/>
            </a:endParaRPr>
          </a:p>
        </p:txBody>
      </p:sp>
    </p:spTree>
    <p:extLst>
      <p:ext uri="{BB962C8B-B14F-4D97-AF65-F5344CB8AC3E}">
        <p14:creationId xmlns:p14="http://schemas.microsoft.com/office/powerpoint/2010/main" val="361888159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Тема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RTG-white (1)">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Тема2</Template>
  <TotalTime>11925</TotalTime>
  <Words>1142</Words>
  <Application>Microsoft Macintosh PowerPoint</Application>
  <PresentationFormat>Экран (4:3)</PresentationFormat>
  <Paragraphs>282</Paragraphs>
  <Slides>24</Slides>
  <Notes>0</Notes>
  <HiddenSlides>2</HiddenSlides>
  <MMClips>0</MMClips>
  <ScaleCrop>false</ScaleCrop>
  <HeadingPairs>
    <vt:vector size="4" baseType="variant">
      <vt:variant>
        <vt:lpstr>Тема</vt:lpstr>
      </vt:variant>
      <vt:variant>
        <vt:i4>4</vt:i4>
      </vt:variant>
      <vt:variant>
        <vt:lpstr>Заголовки слайдов</vt:lpstr>
      </vt:variant>
      <vt:variant>
        <vt:i4>24</vt:i4>
      </vt:variant>
    </vt:vector>
  </HeadingPairs>
  <TitlesOfParts>
    <vt:vector size="28" baseType="lpstr">
      <vt:lpstr>Тема2</vt:lpstr>
      <vt:lpstr>1_Тема Office</vt:lpstr>
      <vt:lpstr>2_Тема Office</vt:lpstr>
      <vt:lpstr>BRTG-white (1)</vt:lpstr>
      <vt:lpstr>Презентация PowerPoint</vt:lpstr>
      <vt:lpstr>Содержание</vt:lpstr>
      <vt:lpstr>Кто же первый?</vt:lpstr>
      <vt:lpstr>История современного франчайзинга</vt:lpstr>
      <vt:lpstr>История успеха: Золотые арки</vt:lpstr>
      <vt:lpstr>История успеха: Субмарина Сэндвич</vt:lpstr>
      <vt:lpstr>Удивительные факты</vt:lpstr>
      <vt:lpstr>Мировые лидеры франчайзинга</vt:lpstr>
      <vt:lpstr>Где применим франчайзинг?</vt:lpstr>
      <vt:lpstr>Basic Features of Franchising</vt:lpstr>
      <vt:lpstr>Классификации</vt:lpstr>
      <vt:lpstr>Виды франчайзинга</vt:lpstr>
      <vt:lpstr>Современные тенденции во франчайзинге</vt:lpstr>
      <vt:lpstr>Франчайзинг в России 2015 +</vt:lpstr>
      <vt:lpstr>Содержание</vt:lpstr>
      <vt:lpstr>И вот вы решили заниматься собственным бизнесом</vt:lpstr>
      <vt:lpstr>Для чего использовать франчайзинг?</vt:lpstr>
      <vt:lpstr>Бизнес по франчайзингу против собственного бизнеса</vt:lpstr>
      <vt:lpstr>Как оценить франшизу?</vt:lpstr>
      <vt:lpstr>Самооценка</vt:lpstr>
      <vt:lpstr>Оценка бизнеса/рынка</vt:lpstr>
      <vt:lpstr>Оценка франчайзора</vt:lpstr>
      <vt:lpstr>Вопросы, которые задает франчайзи</vt:lpstr>
      <vt:lpstr>Оценка франчайзора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Обзор рынка франшиз</dc:title>
  <dc:creator>ксюня</dc:creator>
  <cp:lastModifiedBy>Svetlana Knyazeva</cp:lastModifiedBy>
  <cp:revision>178</cp:revision>
  <cp:lastPrinted>2015-05-18T11:47:58Z</cp:lastPrinted>
  <dcterms:created xsi:type="dcterms:W3CDTF">2012-11-27T09:29:13Z</dcterms:created>
  <dcterms:modified xsi:type="dcterms:W3CDTF">2015-05-18T12:55:42Z</dcterms:modified>
</cp:coreProperties>
</file>