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7" r:id="rId3"/>
    <p:sldMasterId id="2147483705" r:id="rId4"/>
    <p:sldMasterId id="2147483723" r:id="rId5"/>
    <p:sldMasterId id="2147483741" r:id="rId6"/>
    <p:sldMasterId id="2147483777" r:id="rId7"/>
  </p:sldMasterIdLst>
  <p:handoutMasterIdLst>
    <p:handoutMasterId r:id="rId29"/>
  </p:handoutMasterIdLst>
  <p:sldIdLst>
    <p:sldId id="325" r:id="rId8"/>
    <p:sldId id="285" r:id="rId9"/>
    <p:sldId id="294" r:id="rId10"/>
    <p:sldId id="319" r:id="rId11"/>
    <p:sldId id="327" r:id="rId12"/>
    <p:sldId id="267" r:id="rId13"/>
    <p:sldId id="329" r:id="rId14"/>
    <p:sldId id="338" r:id="rId15"/>
    <p:sldId id="335" r:id="rId16"/>
    <p:sldId id="261" r:id="rId17"/>
    <p:sldId id="322" r:id="rId18"/>
    <p:sldId id="316" r:id="rId19"/>
    <p:sldId id="273" r:id="rId20"/>
    <p:sldId id="321" r:id="rId21"/>
    <p:sldId id="308" r:id="rId22"/>
    <p:sldId id="301" r:id="rId23"/>
    <p:sldId id="324" r:id="rId24"/>
    <p:sldId id="341" r:id="rId25"/>
    <p:sldId id="310" r:id="rId26"/>
    <p:sldId id="320" r:id="rId27"/>
    <p:sldId id="265" r:id="rId28"/>
  </p:sldIdLst>
  <p:sldSz cx="12192000" cy="6858000"/>
  <p:notesSz cx="9947275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9879" autoAdjust="0"/>
  </p:normalViewPr>
  <p:slideViewPr>
    <p:cSldViewPr snapToGrid="0">
      <p:cViewPr varScale="1">
        <p:scale>
          <a:sx n="52" d="100"/>
          <a:sy n="52" d="100"/>
        </p:scale>
        <p:origin x="65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126FE-8B0B-437C-B29F-44515B3E2EE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B9ABF7-944A-4E0A-B187-688A95B0B46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Дозагрузка собственных мощностей </a:t>
          </a:r>
          <a:endParaRPr lang="ru-RU" sz="1800" dirty="0">
            <a:solidFill>
              <a:schemeClr val="bg1"/>
            </a:solidFill>
          </a:endParaRPr>
        </a:p>
      </dgm:t>
    </dgm:pt>
    <dgm:pt modelId="{73B627A9-59B5-4F78-9287-C5335BA031B3}" type="parTrans" cxnId="{E5DA0040-D14B-45E1-BB7D-8A19EA735960}">
      <dgm:prSet/>
      <dgm:spPr/>
      <dgm:t>
        <a:bodyPr/>
        <a:lstStyle/>
        <a:p>
          <a:endParaRPr lang="ru-RU"/>
        </a:p>
      </dgm:t>
    </dgm:pt>
    <dgm:pt modelId="{F2A1B381-3B35-4F45-9FEE-E1AA3C19C0F2}" type="sibTrans" cxnId="{E5DA0040-D14B-45E1-BB7D-8A19EA735960}">
      <dgm:prSet/>
      <dgm:spPr/>
      <dgm:t>
        <a:bodyPr/>
        <a:lstStyle/>
        <a:p>
          <a:endParaRPr lang="ru-RU"/>
        </a:p>
      </dgm:t>
    </dgm:pt>
    <dgm:pt modelId="{4B50B4C2-4BA2-4356-9A42-CCB5743CEAB9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Подбор поставщиков из состава компаний получивших рекомендации правительств субъектов, муниципалитетов, или общественных организаций</a:t>
          </a:r>
          <a:endParaRPr lang="ru-RU" sz="1800" dirty="0">
            <a:solidFill>
              <a:schemeClr val="bg1"/>
            </a:solidFill>
          </a:endParaRPr>
        </a:p>
      </dgm:t>
    </dgm:pt>
    <dgm:pt modelId="{67427C7F-F86C-41E4-99C8-28F839F8A7CA}" type="parTrans" cxnId="{ABE357D8-FC47-47BC-BE70-95630255494A}">
      <dgm:prSet/>
      <dgm:spPr/>
      <dgm:t>
        <a:bodyPr/>
        <a:lstStyle/>
        <a:p>
          <a:endParaRPr lang="ru-RU"/>
        </a:p>
      </dgm:t>
    </dgm:pt>
    <dgm:pt modelId="{BC9C22E7-7026-4D46-88DC-584487495254}" type="sibTrans" cxnId="{ABE357D8-FC47-47BC-BE70-95630255494A}">
      <dgm:prSet/>
      <dgm:spPr/>
      <dgm:t>
        <a:bodyPr/>
        <a:lstStyle/>
        <a:p>
          <a:endParaRPr lang="ru-RU"/>
        </a:p>
      </dgm:t>
    </dgm:pt>
    <dgm:pt modelId="{B1CAA70B-2052-4B3E-9B87-9BC99008BDE6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Продвижение продукции</a:t>
          </a:r>
          <a:endParaRPr lang="ru-RU" sz="1800" dirty="0">
            <a:solidFill>
              <a:schemeClr val="bg1"/>
            </a:solidFill>
          </a:endParaRPr>
        </a:p>
      </dgm:t>
    </dgm:pt>
    <dgm:pt modelId="{CF8ABC1B-9775-4D3A-B5D0-40AF08C1A8B4}" type="parTrans" cxnId="{2AA98946-7654-4EDF-93EF-D0811FD06848}">
      <dgm:prSet/>
      <dgm:spPr/>
      <dgm:t>
        <a:bodyPr/>
        <a:lstStyle/>
        <a:p>
          <a:endParaRPr lang="ru-RU"/>
        </a:p>
      </dgm:t>
    </dgm:pt>
    <dgm:pt modelId="{292531AE-E534-46F6-836F-F3BC4BD7B83B}" type="sibTrans" cxnId="{2AA98946-7654-4EDF-93EF-D0811FD06848}">
      <dgm:prSet/>
      <dgm:spPr/>
      <dgm:t>
        <a:bodyPr/>
        <a:lstStyle/>
        <a:p>
          <a:endParaRPr lang="ru-RU"/>
        </a:p>
      </dgm:t>
    </dgm:pt>
    <dgm:pt modelId="{A84D2EB6-C163-4360-A105-3EC63D9A0BEA}" type="pres">
      <dgm:prSet presAssocID="{1D0126FE-8B0B-437C-B29F-44515B3E2E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3350D2-B1C2-49AB-B325-4EA80324EA3B}" type="pres">
      <dgm:prSet presAssocID="{F8B9ABF7-944A-4E0A-B187-688A95B0B46D}" presName="compNode" presStyleCnt="0"/>
      <dgm:spPr/>
    </dgm:pt>
    <dgm:pt modelId="{9ABA129D-EF8B-4D4D-9BB3-CCAB0FF0C3BA}" type="pres">
      <dgm:prSet presAssocID="{F8B9ABF7-944A-4E0A-B187-688A95B0B46D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EC8EA1B-9D69-4186-9FDE-EB1669E472B5}" type="pres">
      <dgm:prSet presAssocID="{F8B9ABF7-944A-4E0A-B187-688A95B0B46D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1DCC7-4F45-4662-B0C8-663AF99EAA6D}" type="pres">
      <dgm:prSet presAssocID="{F2A1B381-3B35-4F45-9FEE-E1AA3C19C0F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229785-F71C-4C5D-AB98-CABC778E2182}" type="pres">
      <dgm:prSet presAssocID="{4B50B4C2-4BA2-4356-9A42-CCB5743CEAB9}" presName="compNode" presStyleCnt="0"/>
      <dgm:spPr/>
    </dgm:pt>
    <dgm:pt modelId="{758EEA9F-2C19-4E39-B008-04342555123F}" type="pres">
      <dgm:prSet presAssocID="{4B50B4C2-4BA2-4356-9A42-CCB5743CEAB9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95DB1D6-0C93-44F8-B4E1-4D91C9663398}" type="pres">
      <dgm:prSet presAssocID="{4B50B4C2-4BA2-4356-9A42-CCB5743CEAB9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C34F5-95B1-445C-A371-34B1CF0DEFC5}" type="pres">
      <dgm:prSet presAssocID="{BC9C22E7-7026-4D46-88DC-5844874952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1B1A41-CBB1-4DCE-AB8E-6006EA9AB5E3}" type="pres">
      <dgm:prSet presAssocID="{B1CAA70B-2052-4B3E-9B87-9BC99008BDE6}" presName="compNode" presStyleCnt="0"/>
      <dgm:spPr/>
    </dgm:pt>
    <dgm:pt modelId="{2478C1C2-4C43-480C-8EC0-9A07987626F2}" type="pres">
      <dgm:prSet presAssocID="{B1CAA70B-2052-4B3E-9B87-9BC99008BDE6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14AC0AF-DF6E-4C83-94E1-518661368FCA}" type="pres">
      <dgm:prSet presAssocID="{B1CAA70B-2052-4B3E-9B87-9BC99008BDE6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DA0040-D14B-45E1-BB7D-8A19EA735960}" srcId="{1D0126FE-8B0B-437C-B29F-44515B3E2EEA}" destId="{F8B9ABF7-944A-4E0A-B187-688A95B0B46D}" srcOrd="0" destOrd="0" parTransId="{73B627A9-59B5-4F78-9287-C5335BA031B3}" sibTransId="{F2A1B381-3B35-4F45-9FEE-E1AA3C19C0F2}"/>
    <dgm:cxn modelId="{ABE357D8-FC47-47BC-BE70-95630255494A}" srcId="{1D0126FE-8B0B-437C-B29F-44515B3E2EEA}" destId="{4B50B4C2-4BA2-4356-9A42-CCB5743CEAB9}" srcOrd="1" destOrd="0" parTransId="{67427C7F-F86C-41E4-99C8-28F839F8A7CA}" sibTransId="{BC9C22E7-7026-4D46-88DC-584487495254}"/>
    <dgm:cxn modelId="{D74F5460-5073-437A-9F15-A722F54CDEF6}" type="presOf" srcId="{4B50B4C2-4BA2-4356-9A42-CCB5743CEAB9}" destId="{995DB1D6-0C93-44F8-B4E1-4D91C9663398}" srcOrd="0" destOrd="0" presId="urn:microsoft.com/office/officeart/2005/8/layout/pList1"/>
    <dgm:cxn modelId="{88FD122C-3E11-4EA7-A255-722077822C2F}" type="presOf" srcId="{F2A1B381-3B35-4F45-9FEE-E1AA3C19C0F2}" destId="{5A51DCC7-4F45-4662-B0C8-663AF99EAA6D}" srcOrd="0" destOrd="0" presId="urn:microsoft.com/office/officeart/2005/8/layout/pList1"/>
    <dgm:cxn modelId="{2AA98946-7654-4EDF-93EF-D0811FD06848}" srcId="{1D0126FE-8B0B-437C-B29F-44515B3E2EEA}" destId="{B1CAA70B-2052-4B3E-9B87-9BC99008BDE6}" srcOrd="2" destOrd="0" parTransId="{CF8ABC1B-9775-4D3A-B5D0-40AF08C1A8B4}" sibTransId="{292531AE-E534-46F6-836F-F3BC4BD7B83B}"/>
    <dgm:cxn modelId="{E175CD19-23B3-441B-A379-825873E88361}" type="presOf" srcId="{1D0126FE-8B0B-437C-B29F-44515B3E2EEA}" destId="{A84D2EB6-C163-4360-A105-3EC63D9A0BEA}" srcOrd="0" destOrd="0" presId="urn:microsoft.com/office/officeart/2005/8/layout/pList1"/>
    <dgm:cxn modelId="{1F06CCF0-E5BA-4EF9-B401-A3AF01CFA541}" type="presOf" srcId="{F8B9ABF7-944A-4E0A-B187-688A95B0B46D}" destId="{1EC8EA1B-9D69-4186-9FDE-EB1669E472B5}" srcOrd="0" destOrd="0" presId="urn:microsoft.com/office/officeart/2005/8/layout/pList1"/>
    <dgm:cxn modelId="{E075E178-D1B1-4927-8F70-326A2D1C89BC}" type="presOf" srcId="{BC9C22E7-7026-4D46-88DC-584487495254}" destId="{7ADC34F5-95B1-445C-A371-34B1CF0DEFC5}" srcOrd="0" destOrd="0" presId="urn:microsoft.com/office/officeart/2005/8/layout/pList1"/>
    <dgm:cxn modelId="{9BC2591E-B77B-4F06-88DA-110D902B1F39}" type="presOf" srcId="{B1CAA70B-2052-4B3E-9B87-9BC99008BDE6}" destId="{114AC0AF-DF6E-4C83-94E1-518661368FCA}" srcOrd="0" destOrd="0" presId="urn:microsoft.com/office/officeart/2005/8/layout/pList1"/>
    <dgm:cxn modelId="{3847F5EB-0240-4352-93FC-5A97D795B09F}" type="presParOf" srcId="{A84D2EB6-C163-4360-A105-3EC63D9A0BEA}" destId="{923350D2-B1C2-49AB-B325-4EA80324EA3B}" srcOrd="0" destOrd="0" presId="urn:microsoft.com/office/officeart/2005/8/layout/pList1"/>
    <dgm:cxn modelId="{109E18D8-CC3E-4BCD-B829-CE788C2E0CA0}" type="presParOf" srcId="{923350D2-B1C2-49AB-B325-4EA80324EA3B}" destId="{9ABA129D-EF8B-4D4D-9BB3-CCAB0FF0C3BA}" srcOrd="0" destOrd="0" presId="urn:microsoft.com/office/officeart/2005/8/layout/pList1"/>
    <dgm:cxn modelId="{CF144177-0F91-4D51-8E32-5BDD8D8FE71D}" type="presParOf" srcId="{923350D2-B1C2-49AB-B325-4EA80324EA3B}" destId="{1EC8EA1B-9D69-4186-9FDE-EB1669E472B5}" srcOrd="1" destOrd="0" presId="urn:microsoft.com/office/officeart/2005/8/layout/pList1"/>
    <dgm:cxn modelId="{A06E08F4-A86C-4B01-8E49-56F06F412B00}" type="presParOf" srcId="{A84D2EB6-C163-4360-A105-3EC63D9A0BEA}" destId="{5A51DCC7-4F45-4662-B0C8-663AF99EAA6D}" srcOrd="1" destOrd="0" presId="urn:microsoft.com/office/officeart/2005/8/layout/pList1"/>
    <dgm:cxn modelId="{60AA8DE3-AB23-4892-819E-6383B32E2EE2}" type="presParOf" srcId="{A84D2EB6-C163-4360-A105-3EC63D9A0BEA}" destId="{7A229785-F71C-4C5D-AB98-CABC778E2182}" srcOrd="2" destOrd="0" presId="urn:microsoft.com/office/officeart/2005/8/layout/pList1"/>
    <dgm:cxn modelId="{5D7E32FE-CA4A-43C3-96E0-4E0930299D7B}" type="presParOf" srcId="{7A229785-F71C-4C5D-AB98-CABC778E2182}" destId="{758EEA9F-2C19-4E39-B008-04342555123F}" srcOrd="0" destOrd="0" presId="urn:microsoft.com/office/officeart/2005/8/layout/pList1"/>
    <dgm:cxn modelId="{A9C13411-902E-48EF-BCAB-A5ADD38FE87F}" type="presParOf" srcId="{7A229785-F71C-4C5D-AB98-CABC778E2182}" destId="{995DB1D6-0C93-44F8-B4E1-4D91C9663398}" srcOrd="1" destOrd="0" presId="urn:microsoft.com/office/officeart/2005/8/layout/pList1"/>
    <dgm:cxn modelId="{6A056CED-0A05-41B9-89DF-EC1C27D53576}" type="presParOf" srcId="{A84D2EB6-C163-4360-A105-3EC63D9A0BEA}" destId="{7ADC34F5-95B1-445C-A371-34B1CF0DEFC5}" srcOrd="3" destOrd="0" presId="urn:microsoft.com/office/officeart/2005/8/layout/pList1"/>
    <dgm:cxn modelId="{8DFF6D5B-1F49-4FC5-BFC9-F0A9696AA939}" type="presParOf" srcId="{A84D2EB6-C163-4360-A105-3EC63D9A0BEA}" destId="{2E1B1A41-CBB1-4DCE-AB8E-6006EA9AB5E3}" srcOrd="4" destOrd="0" presId="urn:microsoft.com/office/officeart/2005/8/layout/pList1"/>
    <dgm:cxn modelId="{765F0685-863B-47C0-815F-E7E055E9ABC9}" type="presParOf" srcId="{2E1B1A41-CBB1-4DCE-AB8E-6006EA9AB5E3}" destId="{2478C1C2-4C43-480C-8EC0-9A07987626F2}" srcOrd="0" destOrd="0" presId="urn:microsoft.com/office/officeart/2005/8/layout/pList1"/>
    <dgm:cxn modelId="{720529C4-080F-49BC-ACF1-8B9C39E0365A}" type="presParOf" srcId="{2E1B1A41-CBB1-4DCE-AB8E-6006EA9AB5E3}" destId="{114AC0AF-DF6E-4C83-94E1-518661368FC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0126FE-8B0B-437C-B29F-44515B3E2EE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B9ABF7-944A-4E0A-B187-688A95B0B46D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Инжиниринг</a:t>
          </a:r>
          <a:endParaRPr lang="ru-RU" sz="2400" dirty="0">
            <a:solidFill>
              <a:schemeClr val="bg1"/>
            </a:solidFill>
          </a:endParaRPr>
        </a:p>
      </dgm:t>
    </dgm:pt>
    <dgm:pt modelId="{73B627A9-59B5-4F78-9287-C5335BA031B3}" type="parTrans" cxnId="{E5DA0040-D14B-45E1-BB7D-8A19EA735960}">
      <dgm:prSet/>
      <dgm:spPr/>
      <dgm:t>
        <a:bodyPr/>
        <a:lstStyle/>
        <a:p>
          <a:endParaRPr lang="ru-RU"/>
        </a:p>
      </dgm:t>
    </dgm:pt>
    <dgm:pt modelId="{F2A1B381-3B35-4F45-9FEE-E1AA3C19C0F2}" type="sibTrans" cxnId="{E5DA0040-D14B-45E1-BB7D-8A19EA735960}">
      <dgm:prSet/>
      <dgm:spPr/>
      <dgm:t>
        <a:bodyPr/>
        <a:lstStyle/>
        <a:p>
          <a:endParaRPr lang="ru-RU"/>
        </a:p>
      </dgm:t>
    </dgm:pt>
    <dgm:pt modelId="{4B50B4C2-4BA2-4356-9A42-CCB5743CEAB9}">
      <dgm:prSet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НИОКР</a:t>
          </a:r>
          <a:endParaRPr lang="ru-RU" sz="2400" dirty="0">
            <a:solidFill>
              <a:schemeClr val="bg1"/>
            </a:solidFill>
          </a:endParaRPr>
        </a:p>
      </dgm:t>
    </dgm:pt>
    <dgm:pt modelId="{67427C7F-F86C-41E4-99C8-28F839F8A7CA}" type="parTrans" cxnId="{ABE357D8-FC47-47BC-BE70-95630255494A}">
      <dgm:prSet/>
      <dgm:spPr/>
      <dgm:t>
        <a:bodyPr/>
        <a:lstStyle/>
        <a:p>
          <a:endParaRPr lang="ru-RU"/>
        </a:p>
      </dgm:t>
    </dgm:pt>
    <dgm:pt modelId="{BC9C22E7-7026-4D46-88DC-584487495254}" type="sibTrans" cxnId="{ABE357D8-FC47-47BC-BE70-95630255494A}">
      <dgm:prSet/>
      <dgm:spPr/>
      <dgm:t>
        <a:bodyPr/>
        <a:lstStyle/>
        <a:p>
          <a:endParaRPr lang="ru-RU"/>
        </a:p>
      </dgm:t>
    </dgm:pt>
    <dgm:pt modelId="{B1CAA70B-2052-4B3E-9B87-9BC99008BDE6}">
      <dgm:prSet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Сертификация продукции и услуг</a:t>
          </a:r>
          <a:endParaRPr lang="ru-RU" sz="2400" dirty="0">
            <a:solidFill>
              <a:schemeClr val="bg1"/>
            </a:solidFill>
          </a:endParaRPr>
        </a:p>
      </dgm:t>
    </dgm:pt>
    <dgm:pt modelId="{CF8ABC1B-9775-4D3A-B5D0-40AF08C1A8B4}" type="parTrans" cxnId="{2AA98946-7654-4EDF-93EF-D0811FD06848}">
      <dgm:prSet/>
      <dgm:spPr/>
      <dgm:t>
        <a:bodyPr/>
        <a:lstStyle/>
        <a:p>
          <a:endParaRPr lang="ru-RU"/>
        </a:p>
      </dgm:t>
    </dgm:pt>
    <dgm:pt modelId="{292531AE-E534-46F6-836F-F3BC4BD7B83B}" type="sibTrans" cxnId="{2AA98946-7654-4EDF-93EF-D0811FD06848}">
      <dgm:prSet/>
      <dgm:spPr/>
      <dgm:t>
        <a:bodyPr/>
        <a:lstStyle/>
        <a:p>
          <a:endParaRPr lang="ru-RU"/>
        </a:p>
      </dgm:t>
    </dgm:pt>
    <dgm:pt modelId="{11F892B8-7B4C-4318-AF7B-7BF418505D22}">
      <dgm:prSet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Испытательные  лаборатории</a:t>
          </a:r>
        </a:p>
        <a:p>
          <a:endParaRPr lang="ru-RU" sz="2200" dirty="0">
            <a:solidFill>
              <a:schemeClr val="bg1"/>
            </a:solidFill>
          </a:endParaRPr>
        </a:p>
      </dgm:t>
    </dgm:pt>
    <dgm:pt modelId="{F0DC7B38-31AC-4D2A-B559-D4723F81D3AB}" type="parTrans" cxnId="{858F9B53-C582-4E38-82AD-8AB519067C2C}">
      <dgm:prSet/>
      <dgm:spPr/>
      <dgm:t>
        <a:bodyPr/>
        <a:lstStyle/>
        <a:p>
          <a:endParaRPr lang="ru-RU"/>
        </a:p>
      </dgm:t>
    </dgm:pt>
    <dgm:pt modelId="{9E74249D-27EB-4362-BC54-69CE52980DF2}" type="sibTrans" cxnId="{858F9B53-C582-4E38-82AD-8AB519067C2C}">
      <dgm:prSet/>
      <dgm:spPr/>
      <dgm:t>
        <a:bodyPr/>
        <a:lstStyle/>
        <a:p>
          <a:endParaRPr lang="ru-RU"/>
        </a:p>
      </dgm:t>
    </dgm:pt>
    <dgm:pt modelId="{A84D2EB6-C163-4360-A105-3EC63D9A0BEA}" type="pres">
      <dgm:prSet presAssocID="{1D0126FE-8B0B-437C-B29F-44515B3E2E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3350D2-B1C2-49AB-B325-4EA80324EA3B}" type="pres">
      <dgm:prSet presAssocID="{F8B9ABF7-944A-4E0A-B187-688A95B0B46D}" presName="compNode" presStyleCnt="0"/>
      <dgm:spPr/>
    </dgm:pt>
    <dgm:pt modelId="{9ABA129D-EF8B-4D4D-9BB3-CCAB0FF0C3BA}" type="pres">
      <dgm:prSet presAssocID="{F8B9ABF7-944A-4E0A-B187-688A95B0B46D}" presName="pictRect" presStyleLbl="node1" presStyleIdx="0" presStyleCnt="4" custScaleX="64713" custScaleY="73963" custLinFactNeighborX="-919" custLinFactNeighborY="-54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1EC8EA1B-9D69-4186-9FDE-EB1669E472B5}" type="pres">
      <dgm:prSet presAssocID="{F8B9ABF7-944A-4E0A-B187-688A95B0B46D}" presName="textRect" presStyleLbl="revTx" presStyleIdx="0" presStyleCnt="4" custScaleX="74177" custScaleY="78528" custLinFactNeighborX="2000" custLinFactNeighborY="-36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1DCC7-4F45-4662-B0C8-663AF99EAA6D}" type="pres">
      <dgm:prSet presAssocID="{F2A1B381-3B35-4F45-9FEE-E1AA3C19C0F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229785-F71C-4C5D-AB98-CABC778E2182}" type="pres">
      <dgm:prSet presAssocID="{4B50B4C2-4BA2-4356-9A42-CCB5743CEAB9}" presName="compNode" presStyleCnt="0"/>
      <dgm:spPr/>
    </dgm:pt>
    <dgm:pt modelId="{758EEA9F-2C19-4E39-B008-04342555123F}" type="pres">
      <dgm:prSet presAssocID="{4B50B4C2-4BA2-4356-9A42-CCB5743CEAB9}" presName="pictRect" presStyleLbl="node1" presStyleIdx="1" presStyleCnt="4" custScaleX="66644" custScaleY="75756" custLinFactNeighborX="-5524" custLinFactNeighborY="-607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995DB1D6-0C93-44F8-B4E1-4D91C9663398}" type="pres">
      <dgm:prSet presAssocID="{4B50B4C2-4BA2-4356-9A42-CCB5743CEAB9}" presName="textRect" presStyleLbl="revTx" presStyleIdx="1" presStyleCnt="4" custScaleX="54002" custScaleY="67954" custLinFactNeighborX="-4248" custLinFactNeighborY="-36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C34F5-95B1-445C-A371-34B1CF0DEFC5}" type="pres">
      <dgm:prSet presAssocID="{BC9C22E7-7026-4D46-88DC-5844874952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1B1A41-CBB1-4DCE-AB8E-6006EA9AB5E3}" type="pres">
      <dgm:prSet presAssocID="{B1CAA70B-2052-4B3E-9B87-9BC99008BDE6}" presName="compNode" presStyleCnt="0"/>
      <dgm:spPr/>
    </dgm:pt>
    <dgm:pt modelId="{2478C1C2-4C43-480C-8EC0-9A07987626F2}" type="pres">
      <dgm:prSet presAssocID="{B1CAA70B-2052-4B3E-9B87-9BC99008BDE6}" presName="pictRect" presStyleLbl="node1" presStyleIdx="2" presStyleCnt="4" custScaleX="61599" custScaleY="74857" custLinFactNeighborX="66243" custLinFactNeighborY="-437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ru-RU"/>
        </a:p>
      </dgm:t>
    </dgm:pt>
    <dgm:pt modelId="{114AC0AF-DF6E-4C83-94E1-518661368FCA}" type="pres">
      <dgm:prSet presAssocID="{B1CAA70B-2052-4B3E-9B87-9BC99008BDE6}" presName="textRect" presStyleLbl="revTx" presStyleIdx="2" presStyleCnt="4" custScaleX="65564" custScaleY="76567" custLinFactNeighborX="68823" custLinFactNeighborY="-37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D55D3-4384-4DF9-9459-ED2AA69662E5}" type="pres">
      <dgm:prSet presAssocID="{292531AE-E534-46F6-836F-F3BC4BD7B83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1B54922-70E9-4644-8168-2E0F3533CA64}" type="pres">
      <dgm:prSet presAssocID="{11F892B8-7B4C-4318-AF7B-7BF418505D22}" presName="compNode" presStyleCnt="0"/>
      <dgm:spPr/>
    </dgm:pt>
    <dgm:pt modelId="{C5634D17-50BC-484B-A4D8-EC4FAEDF4586}" type="pres">
      <dgm:prSet presAssocID="{11F892B8-7B4C-4318-AF7B-7BF418505D22}" presName="pictRect" presStyleLbl="node1" presStyleIdx="3" presStyleCnt="4" custScaleX="62798" custScaleY="70766" custLinFactNeighborX="-82952" custLinFactNeighborY="-324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8B0062C2-2B19-4474-BFD0-38FB3D8F0164}" type="pres">
      <dgm:prSet presAssocID="{11F892B8-7B4C-4318-AF7B-7BF418505D22}" presName="textRect" presStyleLbl="revTx" presStyleIdx="3" presStyleCnt="4" custScaleX="65564" custScaleY="76567" custLinFactNeighborX="-82336" custLinFactNeighborY="-29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2E5C22-FA4F-436A-A943-226F24F3B41C}" type="presOf" srcId="{F8B9ABF7-944A-4E0A-B187-688A95B0B46D}" destId="{1EC8EA1B-9D69-4186-9FDE-EB1669E472B5}" srcOrd="0" destOrd="0" presId="urn:microsoft.com/office/officeart/2005/8/layout/pList1"/>
    <dgm:cxn modelId="{E5DA0040-D14B-45E1-BB7D-8A19EA735960}" srcId="{1D0126FE-8B0B-437C-B29F-44515B3E2EEA}" destId="{F8B9ABF7-944A-4E0A-B187-688A95B0B46D}" srcOrd="0" destOrd="0" parTransId="{73B627A9-59B5-4F78-9287-C5335BA031B3}" sibTransId="{F2A1B381-3B35-4F45-9FEE-E1AA3C19C0F2}"/>
    <dgm:cxn modelId="{2AA98946-7654-4EDF-93EF-D0811FD06848}" srcId="{1D0126FE-8B0B-437C-B29F-44515B3E2EEA}" destId="{B1CAA70B-2052-4B3E-9B87-9BC99008BDE6}" srcOrd="2" destOrd="0" parTransId="{CF8ABC1B-9775-4D3A-B5D0-40AF08C1A8B4}" sibTransId="{292531AE-E534-46F6-836F-F3BC4BD7B83B}"/>
    <dgm:cxn modelId="{E978D814-987E-4D64-A62B-280A1D90E3AD}" type="presOf" srcId="{B1CAA70B-2052-4B3E-9B87-9BC99008BDE6}" destId="{114AC0AF-DF6E-4C83-94E1-518661368FCA}" srcOrd="0" destOrd="0" presId="urn:microsoft.com/office/officeart/2005/8/layout/pList1"/>
    <dgm:cxn modelId="{ABE357D8-FC47-47BC-BE70-95630255494A}" srcId="{1D0126FE-8B0B-437C-B29F-44515B3E2EEA}" destId="{4B50B4C2-4BA2-4356-9A42-CCB5743CEAB9}" srcOrd="1" destOrd="0" parTransId="{67427C7F-F86C-41E4-99C8-28F839F8A7CA}" sibTransId="{BC9C22E7-7026-4D46-88DC-584487495254}"/>
    <dgm:cxn modelId="{858F9B53-C582-4E38-82AD-8AB519067C2C}" srcId="{1D0126FE-8B0B-437C-B29F-44515B3E2EEA}" destId="{11F892B8-7B4C-4318-AF7B-7BF418505D22}" srcOrd="3" destOrd="0" parTransId="{F0DC7B38-31AC-4D2A-B559-D4723F81D3AB}" sibTransId="{9E74249D-27EB-4362-BC54-69CE52980DF2}"/>
    <dgm:cxn modelId="{B34D5ACB-E83F-4D53-AEDF-BE8887A5193E}" type="presOf" srcId="{11F892B8-7B4C-4318-AF7B-7BF418505D22}" destId="{8B0062C2-2B19-4474-BFD0-38FB3D8F0164}" srcOrd="0" destOrd="0" presId="urn:microsoft.com/office/officeart/2005/8/layout/pList1"/>
    <dgm:cxn modelId="{D9934CF3-3FF1-4CB7-8DA6-F1ECDD604C1C}" type="presOf" srcId="{1D0126FE-8B0B-437C-B29F-44515B3E2EEA}" destId="{A84D2EB6-C163-4360-A105-3EC63D9A0BEA}" srcOrd="0" destOrd="0" presId="urn:microsoft.com/office/officeart/2005/8/layout/pList1"/>
    <dgm:cxn modelId="{3FD9022F-6D79-406C-86F5-1FF00371D219}" type="presOf" srcId="{4B50B4C2-4BA2-4356-9A42-CCB5743CEAB9}" destId="{995DB1D6-0C93-44F8-B4E1-4D91C9663398}" srcOrd="0" destOrd="0" presId="urn:microsoft.com/office/officeart/2005/8/layout/pList1"/>
    <dgm:cxn modelId="{E2C6F64C-DEF1-4842-BF58-1A77E3A4EFA5}" type="presOf" srcId="{F2A1B381-3B35-4F45-9FEE-E1AA3C19C0F2}" destId="{5A51DCC7-4F45-4662-B0C8-663AF99EAA6D}" srcOrd="0" destOrd="0" presId="urn:microsoft.com/office/officeart/2005/8/layout/pList1"/>
    <dgm:cxn modelId="{CAD256D4-9AB3-437B-B249-DC6B28DBFF4D}" type="presOf" srcId="{BC9C22E7-7026-4D46-88DC-584487495254}" destId="{7ADC34F5-95B1-445C-A371-34B1CF0DEFC5}" srcOrd="0" destOrd="0" presId="urn:microsoft.com/office/officeart/2005/8/layout/pList1"/>
    <dgm:cxn modelId="{66129F9D-5E4D-43E4-9089-4EF69FD949AE}" type="presOf" srcId="{292531AE-E534-46F6-836F-F3BC4BD7B83B}" destId="{E23D55D3-4384-4DF9-9459-ED2AA69662E5}" srcOrd="0" destOrd="0" presId="urn:microsoft.com/office/officeart/2005/8/layout/pList1"/>
    <dgm:cxn modelId="{3E0DBA61-3157-45DE-B99E-B0B75B2858F2}" type="presParOf" srcId="{A84D2EB6-C163-4360-A105-3EC63D9A0BEA}" destId="{923350D2-B1C2-49AB-B325-4EA80324EA3B}" srcOrd="0" destOrd="0" presId="urn:microsoft.com/office/officeart/2005/8/layout/pList1"/>
    <dgm:cxn modelId="{205E8EA6-B0B7-4925-BB07-971D832A53DB}" type="presParOf" srcId="{923350D2-B1C2-49AB-B325-4EA80324EA3B}" destId="{9ABA129D-EF8B-4D4D-9BB3-CCAB0FF0C3BA}" srcOrd="0" destOrd="0" presId="urn:microsoft.com/office/officeart/2005/8/layout/pList1"/>
    <dgm:cxn modelId="{3646FDFD-FA9D-4D8C-B62F-D49227CFC852}" type="presParOf" srcId="{923350D2-B1C2-49AB-B325-4EA80324EA3B}" destId="{1EC8EA1B-9D69-4186-9FDE-EB1669E472B5}" srcOrd="1" destOrd="0" presId="urn:microsoft.com/office/officeart/2005/8/layout/pList1"/>
    <dgm:cxn modelId="{C7D95FD9-82CD-4150-A782-AC075B76F24A}" type="presParOf" srcId="{A84D2EB6-C163-4360-A105-3EC63D9A0BEA}" destId="{5A51DCC7-4F45-4662-B0C8-663AF99EAA6D}" srcOrd="1" destOrd="0" presId="urn:microsoft.com/office/officeart/2005/8/layout/pList1"/>
    <dgm:cxn modelId="{DDC8BF62-1CC0-4412-91FC-6EAF7E8F8E90}" type="presParOf" srcId="{A84D2EB6-C163-4360-A105-3EC63D9A0BEA}" destId="{7A229785-F71C-4C5D-AB98-CABC778E2182}" srcOrd="2" destOrd="0" presId="urn:microsoft.com/office/officeart/2005/8/layout/pList1"/>
    <dgm:cxn modelId="{0123337F-142E-4321-93F1-658E5CFBD634}" type="presParOf" srcId="{7A229785-F71C-4C5D-AB98-CABC778E2182}" destId="{758EEA9F-2C19-4E39-B008-04342555123F}" srcOrd="0" destOrd="0" presId="urn:microsoft.com/office/officeart/2005/8/layout/pList1"/>
    <dgm:cxn modelId="{7A7D8361-7268-4D49-AA72-D17B3228E50F}" type="presParOf" srcId="{7A229785-F71C-4C5D-AB98-CABC778E2182}" destId="{995DB1D6-0C93-44F8-B4E1-4D91C9663398}" srcOrd="1" destOrd="0" presId="urn:microsoft.com/office/officeart/2005/8/layout/pList1"/>
    <dgm:cxn modelId="{EA31F78D-D28E-4F05-85B7-2B79D190D2BB}" type="presParOf" srcId="{A84D2EB6-C163-4360-A105-3EC63D9A0BEA}" destId="{7ADC34F5-95B1-445C-A371-34B1CF0DEFC5}" srcOrd="3" destOrd="0" presId="urn:microsoft.com/office/officeart/2005/8/layout/pList1"/>
    <dgm:cxn modelId="{E005173B-0734-4E9F-9A9A-15CB088C6D6B}" type="presParOf" srcId="{A84D2EB6-C163-4360-A105-3EC63D9A0BEA}" destId="{2E1B1A41-CBB1-4DCE-AB8E-6006EA9AB5E3}" srcOrd="4" destOrd="0" presId="urn:microsoft.com/office/officeart/2005/8/layout/pList1"/>
    <dgm:cxn modelId="{E553FFCD-843E-46C7-9E6E-CAEDC0440C93}" type="presParOf" srcId="{2E1B1A41-CBB1-4DCE-AB8E-6006EA9AB5E3}" destId="{2478C1C2-4C43-480C-8EC0-9A07987626F2}" srcOrd="0" destOrd="0" presId="urn:microsoft.com/office/officeart/2005/8/layout/pList1"/>
    <dgm:cxn modelId="{B55C978C-EE34-4AAE-8FF8-804F5DD9AA98}" type="presParOf" srcId="{2E1B1A41-CBB1-4DCE-AB8E-6006EA9AB5E3}" destId="{114AC0AF-DF6E-4C83-94E1-518661368FCA}" srcOrd="1" destOrd="0" presId="urn:microsoft.com/office/officeart/2005/8/layout/pList1"/>
    <dgm:cxn modelId="{A532A653-622E-4C22-9EF3-88DE25C5DD52}" type="presParOf" srcId="{A84D2EB6-C163-4360-A105-3EC63D9A0BEA}" destId="{E23D55D3-4384-4DF9-9459-ED2AA69662E5}" srcOrd="5" destOrd="0" presId="urn:microsoft.com/office/officeart/2005/8/layout/pList1"/>
    <dgm:cxn modelId="{5321FA71-A638-4765-A111-587455786326}" type="presParOf" srcId="{A84D2EB6-C163-4360-A105-3EC63D9A0BEA}" destId="{21B54922-70E9-4644-8168-2E0F3533CA64}" srcOrd="6" destOrd="0" presId="urn:microsoft.com/office/officeart/2005/8/layout/pList1"/>
    <dgm:cxn modelId="{0AA2C34E-A859-47BD-8C11-576C9CF06C6D}" type="presParOf" srcId="{21B54922-70E9-4644-8168-2E0F3533CA64}" destId="{C5634D17-50BC-484B-A4D8-EC4FAEDF4586}" srcOrd="0" destOrd="0" presId="urn:microsoft.com/office/officeart/2005/8/layout/pList1"/>
    <dgm:cxn modelId="{202B4AA2-1573-4500-AC5E-DA206F517C34}" type="presParOf" srcId="{21B54922-70E9-4644-8168-2E0F3533CA64}" destId="{8B0062C2-2B19-4474-BFD0-38FB3D8F016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19CBA5-6E42-48F3-88C5-03ABAD48CEE3}" type="doc">
      <dgm:prSet loTypeId="urn:microsoft.com/office/officeart/2005/8/layout/hList7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59E4E0-22F9-42FF-9771-AFB8FF779E1C}">
      <dgm:prSet phldrT="[Текст]" custT="1"/>
      <dgm:spPr/>
      <dgm:t>
        <a:bodyPr/>
        <a:lstStyle/>
        <a:p>
          <a:r>
            <a:rPr lang="ru-RU" sz="2600" b="1" dirty="0">
              <a:solidFill>
                <a:schemeClr val="bg1"/>
              </a:solidFill>
            </a:rPr>
            <a:t>Заказчик</a:t>
          </a:r>
        </a:p>
        <a:p>
          <a:r>
            <a:rPr lang="ru-RU" sz="2400" i="1" dirty="0">
              <a:solidFill>
                <a:schemeClr val="bg1"/>
              </a:solidFill>
            </a:rPr>
            <a:t>размещает заказ</a:t>
          </a:r>
        </a:p>
      </dgm:t>
    </dgm:pt>
    <dgm:pt modelId="{A28F1B0E-36C3-4B18-BCFF-F0479C0ACC0F}" type="parTrans" cxnId="{161A5E4F-6CCB-4E27-A309-A529644F4AEB}">
      <dgm:prSet/>
      <dgm:spPr/>
      <dgm:t>
        <a:bodyPr/>
        <a:lstStyle/>
        <a:p>
          <a:endParaRPr lang="ru-RU"/>
        </a:p>
      </dgm:t>
    </dgm:pt>
    <dgm:pt modelId="{C0F8FCEB-68FB-498A-B0BA-714BE6429103}" type="sibTrans" cxnId="{161A5E4F-6CCB-4E27-A309-A529644F4AEB}">
      <dgm:prSet/>
      <dgm:spPr/>
      <dgm:t>
        <a:bodyPr/>
        <a:lstStyle/>
        <a:p>
          <a:endParaRPr lang="ru-RU"/>
        </a:p>
      </dgm:t>
    </dgm:pt>
    <dgm:pt modelId="{F9D565FA-7688-4632-960D-645E497933FE}">
      <dgm:prSet phldrT="[Текст]" custT="1"/>
      <dgm:spPr/>
      <dgm:t>
        <a:bodyPr/>
        <a:lstStyle/>
        <a:p>
          <a:r>
            <a:rPr lang="ru-RU" sz="2600" b="1" dirty="0">
              <a:solidFill>
                <a:schemeClr val="bg1"/>
              </a:solidFill>
            </a:rPr>
            <a:t>Автоматическая рассылка</a:t>
          </a:r>
        </a:p>
      </dgm:t>
    </dgm:pt>
    <dgm:pt modelId="{2139C6B0-EB31-43C4-B50B-A9425690E65D}" type="parTrans" cxnId="{619806D3-E2AF-4460-9428-D71B6C55AD7B}">
      <dgm:prSet/>
      <dgm:spPr/>
      <dgm:t>
        <a:bodyPr/>
        <a:lstStyle/>
        <a:p>
          <a:endParaRPr lang="ru-RU"/>
        </a:p>
      </dgm:t>
    </dgm:pt>
    <dgm:pt modelId="{5CD0C8D4-9B88-48BB-8A31-69BC3F51B5B6}" type="sibTrans" cxnId="{619806D3-E2AF-4460-9428-D71B6C55AD7B}">
      <dgm:prSet/>
      <dgm:spPr/>
      <dgm:t>
        <a:bodyPr/>
        <a:lstStyle/>
        <a:p>
          <a:endParaRPr lang="ru-RU"/>
        </a:p>
      </dgm:t>
    </dgm:pt>
    <dgm:pt modelId="{DBD6EF03-E438-4EEA-B5F9-54807DDCA7C6}">
      <dgm:prSet phldrT="[Текст]" custT="1"/>
      <dgm:spPr/>
      <dgm:t>
        <a:bodyPr/>
        <a:lstStyle/>
        <a:p>
          <a:r>
            <a:rPr lang="ru-RU" sz="2600" b="1" dirty="0">
              <a:solidFill>
                <a:schemeClr val="bg1"/>
              </a:solidFill>
            </a:rPr>
            <a:t>Участники портала</a:t>
          </a:r>
        </a:p>
        <a:p>
          <a:r>
            <a:rPr lang="ru-RU" sz="2400" i="1" dirty="0">
              <a:solidFill>
                <a:schemeClr val="bg1"/>
              </a:solidFill>
            </a:rPr>
            <a:t>получает уведомление</a:t>
          </a:r>
        </a:p>
      </dgm:t>
    </dgm:pt>
    <dgm:pt modelId="{78362ED0-51C7-4A1C-B27F-7CCE093A2F66}" type="parTrans" cxnId="{9645B983-5125-4BA1-8548-5477AAB31099}">
      <dgm:prSet/>
      <dgm:spPr/>
      <dgm:t>
        <a:bodyPr/>
        <a:lstStyle/>
        <a:p>
          <a:endParaRPr lang="ru-RU"/>
        </a:p>
      </dgm:t>
    </dgm:pt>
    <dgm:pt modelId="{C551EB0C-DC8D-4161-96E9-0DF9CE136F2E}" type="sibTrans" cxnId="{9645B983-5125-4BA1-8548-5477AAB31099}">
      <dgm:prSet/>
      <dgm:spPr/>
      <dgm:t>
        <a:bodyPr/>
        <a:lstStyle/>
        <a:p>
          <a:endParaRPr lang="ru-RU"/>
        </a:p>
      </dgm:t>
    </dgm:pt>
    <dgm:pt modelId="{DF19E94E-E86A-4D6C-8B58-F7C859C6ACDF}" type="pres">
      <dgm:prSet presAssocID="{7019CBA5-6E42-48F3-88C5-03ABAD48CE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EF580D-569A-4424-B9EF-9D014C277D5E}" type="pres">
      <dgm:prSet presAssocID="{7019CBA5-6E42-48F3-88C5-03ABAD48CEE3}" presName="fgShape" presStyleLbl="fgShp" presStyleIdx="0" presStyleCnt="1"/>
      <dgm:spPr/>
    </dgm:pt>
    <dgm:pt modelId="{99AB01BA-2E93-4716-94E3-79227B9A1C97}" type="pres">
      <dgm:prSet presAssocID="{7019CBA5-6E42-48F3-88C5-03ABAD48CEE3}" presName="linComp" presStyleCnt="0"/>
      <dgm:spPr/>
    </dgm:pt>
    <dgm:pt modelId="{3B16E26F-9E6B-4C3C-B2CF-004063B2180E}" type="pres">
      <dgm:prSet presAssocID="{AA59E4E0-22F9-42FF-9771-AFB8FF779E1C}" presName="compNode" presStyleCnt="0"/>
      <dgm:spPr/>
    </dgm:pt>
    <dgm:pt modelId="{3185F355-AF2C-4CF1-87E5-7F41F99EEF17}" type="pres">
      <dgm:prSet presAssocID="{AA59E4E0-22F9-42FF-9771-AFB8FF779E1C}" presName="bkgdShape" presStyleLbl="node1" presStyleIdx="0" presStyleCnt="3" custLinFactNeighborX="724"/>
      <dgm:spPr/>
      <dgm:t>
        <a:bodyPr/>
        <a:lstStyle/>
        <a:p>
          <a:endParaRPr lang="ru-RU"/>
        </a:p>
      </dgm:t>
    </dgm:pt>
    <dgm:pt modelId="{07ED957F-F095-4499-A3B5-1CF05F34BDD3}" type="pres">
      <dgm:prSet presAssocID="{AA59E4E0-22F9-42FF-9771-AFB8FF779E1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7F7EF-C32A-4204-BE43-163D071D180A}" type="pres">
      <dgm:prSet presAssocID="{AA59E4E0-22F9-42FF-9771-AFB8FF779E1C}" presName="invisiNode" presStyleLbl="node1" presStyleIdx="0" presStyleCnt="3"/>
      <dgm:spPr/>
    </dgm:pt>
    <dgm:pt modelId="{7628C7CB-0462-4843-B995-E7E334E440D4}" type="pres">
      <dgm:prSet presAssocID="{AA59E4E0-22F9-42FF-9771-AFB8FF779E1C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F606BC57-2B6A-4C15-AB66-20CEF0152B27}" type="pres">
      <dgm:prSet presAssocID="{C0F8FCEB-68FB-498A-B0BA-714BE64291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C4C6D6D-67C7-4564-BB11-0DA3D62FEA78}" type="pres">
      <dgm:prSet presAssocID="{F9D565FA-7688-4632-960D-645E497933FE}" presName="compNode" presStyleCnt="0"/>
      <dgm:spPr/>
    </dgm:pt>
    <dgm:pt modelId="{3B6BDD51-B4CC-4BA4-9758-8E43F9540027}" type="pres">
      <dgm:prSet presAssocID="{F9D565FA-7688-4632-960D-645E497933FE}" presName="bkgdShape" presStyleLbl="node1" presStyleIdx="1" presStyleCnt="3" custLinFactNeighborX="-545"/>
      <dgm:spPr/>
      <dgm:t>
        <a:bodyPr/>
        <a:lstStyle/>
        <a:p>
          <a:endParaRPr lang="ru-RU"/>
        </a:p>
      </dgm:t>
    </dgm:pt>
    <dgm:pt modelId="{E57314AC-F056-48D0-83CD-257986B17A6A}" type="pres">
      <dgm:prSet presAssocID="{F9D565FA-7688-4632-960D-645E497933F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84C83-BA23-45EA-AD3A-E7839E4776B0}" type="pres">
      <dgm:prSet presAssocID="{F9D565FA-7688-4632-960D-645E497933FE}" presName="invisiNode" presStyleLbl="node1" presStyleIdx="1" presStyleCnt="3"/>
      <dgm:spPr/>
    </dgm:pt>
    <dgm:pt modelId="{72AA6420-FA4E-4831-9F6B-54967C9F4F21}" type="pres">
      <dgm:prSet presAssocID="{F9D565FA-7688-4632-960D-645E497933FE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</dgm:spPr>
    </dgm:pt>
    <dgm:pt modelId="{87CF330A-D483-48D0-B4E4-078356D8B713}" type="pres">
      <dgm:prSet presAssocID="{5CD0C8D4-9B88-48BB-8A31-69BC3F51B5B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3536354-373F-4AF4-B52E-1ED366F4480B}" type="pres">
      <dgm:prSet presAssocID="{DBD6EF03-E438-4EEA-B5F9-54807DDCA7C6}" presName="compNode" presStyleCnt="0"/>
      <dgm:spPr/>
    </dgm:pt>
    <dgm:pt modelId="{70801361-0B4C-4FE9-9C5E-DBEEED11FF04}" type="pres">
      <dgm:prSet presAssocID="{DBD6EF03-E438-4EEA-B5F9-54807DDCA7C6}" presName="bkgdShape" presStyleLbl="node1" presStyleIdx="2" presStyleCnt="3" custLinFactNeighborX="-2471"/>
      <dgm:spPr/>
      <dgm:t>
        <a:bodyPr/>
        <a:lstStyle/>
        <a:p>
          <a:endParaRPr lang="ru-RU"/>
        </a:p>
      </dgm:t>
    </dgm:pt>
    <dgm:pt modelId="{6735FE94-1A01-4CA2-B9F1-EF04627E1ED5}" type="pres">
      <dgm:prSet presAssocID="{DBD6EF03-E438-4EEA-B5F9-54807DDCA7C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035D4-CF8C-4BCE-B23D-05D97A5707DA}" type="pres">
      <dgm:prSet presAssocID="{DBD6EF03-E438-4EEA-B5F9-54807DDCA7C6}" presName="invisiNode" presStyleLbl="node1" presStyleIdx="2" presStyleCnt="3"/>
      <dgm:spPr/>
    </dgm:pt>
    <dgm:pt modelId="{916D1130-758F-43F7-B397-064747DB9EDF}" type="pres">
      <dgm:prSet presAssocID="{DBD6EF03-E438-4EEA-B5F9-54807DDCA7C6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</dgm:ptLst>
  <dgm:cxnLst>
    <dgm:cxn modelId="{52825FCF-D70E-44AF-BE3E-EBF868A664CE}" type="presOf" srcId="{7019CBA5-6E42-48F3-88C5-03ABAD48CEE3}" destId="{DF19E94E-E86A-4D6C-8B58-F7C859C6ACDF}" srcOrd="0" destOrd="0" presId="urn:microsoft.com/office/officeart/2005/8/layout/hList7#1"/>
    <dgm:cxn modelId="{9FD161A8-6EC7-49BC-85DB-90FBB5D6746A}" type="presOf" srcId="{5CD0C8D4-9B88-48BB-8A31-69BC3F51B5B6}" destId="{87CF330A-D483-48D0-B4E4-078356D8B713}" srcOrd="0" destOrd="0" presId="urn:microsoft.com/office/officeart/2005/8/layout/hList7#1"/>
    <dgm:cxn modelId="{2449E01E-8CEA-44E0-904A-387AEDE8B49D}" type="presOf" srcId="{F9D565FA-7688-4632-960D-645E497933FE}" destId="{3B6BDD51-B4CC-4BA4-9758-8E43F9540027}" srcOrd="0" destOrd="0" presId="urn:microsoft.com/office/officeart/2005/8/layout/hList7#1"/>
    <dgm:cxn modelId="{E425D814-C442-4670-A367-F682B51EE5AD}" type="presOf" srcId="{AA59E4E0-22F9-42FF-9771-AFB8FF779E1C}" destId="{3185F355-AF2C-4CF1-87E5-7F41F99EEF17}" srcOrd="0" destOrd="0" presId="urn:microsoft.com/office/officeart/2005/8/layout/hList7#1"/>
    <dgm:cxn modelId="{CDCF48CB-1A82-4FE2-B118-30B5AE5D0748}" type="presOf" srcId="{DBD6EF03-E438-4EEA-B5F9-54807DDCA7C6}" destId="{70801361-0B4C-4FE9-9C5E-DBEEED11FF04}" srcOrd="0" destOrd="0" presId="urn:microsoft.com/office/officeart/2005/8/layout/hList7#1"/>
    <dgm:cxn modelId="{D24566FF-4BC7-45C3-9007-BF2501180992}" type="presOf" srcId="{DBD6EF03-E438-4EEA-B5F9-54807DDCA7C6}" destId="{6735FE94-1A01-4CA2-B9F1-EF04627E1ED5}" srcOrd="1" destOrd="0" presId="urn:microsoft.com/office/officeart/2005/8/layout/hList7#1"/>
    <dgm:cxn modelId="{619806D3-E2AF-4460-9428-D71B6C55AD7B}" srcId="{7019CBA5-6E42-48F3-88C5-03ABAD48CEE3}" destId="{F9D565FA-7688-4632-960D-645E497933FE}" srcOrd="1" destOrd="0" parTransId="{2139C6B0-EB31-43C4-B50B-A9425690E65D}" sibTransId="{5CD0C8D4-9B88-48BB-8A31-69BC3F51B5B6}"/>
    <dgm:cxn modelId="{161A5E4F-6CCB-4E27-A309-A529644F4AEB}" srcId="{7019CBA5-6E42-48F3-88C5-03ABAD48CEE3}" destId="{AA59E4E0-22F9-42FF-9771-AFB8FF779E1C}" srcOrd="0" destOrd="0" parTransId="{A28F1B0E-36C3-4B18-BCFF-F0479C0ACC0F}" sibTransId="{C0F8FCEB-68FB-498A-B0BA-714BE6429103}"/>
    <dgm:cxn modelId="{09B6067A-4BB4-4321-B908-4E38290C81EE}" type="presOf" srcId="{C0F8FCEB-68FB-498A-B0BA-714BE6429103}" destId="{F606BC57-2B6A-4C15-AB66-20CEF0152B27}" srcOrd="0" destOrd="0" presId="urn:microsoft.com/office/officeart/2005/8/layout/hList7#1"/>
    <dgm:cxn modelId="{0F16355A-F162-4E80-A88B-0083887878FF}" type="presOf" srcId="{AA59E4E0-22F9-42FF-9771-AFB8FF779E1C}" destId="{07ED957F-F095-4499-A3B5-1CF05F34BDD3}" srcOrd="1" destOrd="0" presId="urn:microsoft.com/office/officeart/2005/8/layout/hList7#1"/>
    <dgm:cxn modelId="{9645B983-5125-4BA1-8548-5477AAB31099}" srcId="{7019CBA5-6E42-48F3-88C5-03ABAD48CEE3}" destId="{DBD6EF03-E438-4EEA-B5F9-54807DDCA7C6}" srcOrd="2" destOrd="0" parTransId="{78362ED0-51C7-4A1C-B27F-7CCE093A2F66}" sibTransId="{C551EB0C-DC8D-4161-96E9-0DF9CE136F2E}"/>
    <dgm:cxn modelId="{84C7AF06-DE73-4C00-9F4E-C7FC7AFF87DF}" type="presOf" srcId="{F9D565FA-7688-4632-960D-645E497933FE}" destId="{E57314AC-F056-48D0-83CD-257986B17A6A}" srcOrd="1" destOrd="0" presId="urn:microsoft.com/office/officeart/2005/8/layout/hList7#1"/>
    <dgm:cxn modelId="{EFCA816D-444D-4AD0-B814-5330265D7D30}" type="presParOf" srcId="{DF19E94E-E86A-4D6C-8B58-F7C859C6ACDF}" destId="{CDEF580D-569A-4424-B9EF-9D014C277D5E}" srcOrd="0" destOrd="0" presId="urn:microsoft.com/office/officeart/2005/8/layout/hList7#1"/>
    <dgm:cxn modelId="{0A972711-5A3A-4E31-9725-E6EA5D1F28AD}" type="presParOf" srcId="{DF19E94E-E86A-4D6C-8B58-F7C859C6ACDF}" destId="{99AB01BA-2E93-4716-94E3-79227B9A1C97}" srcOrd="1" destOrd="0" presId="urn:microsoft.com/office/officeart/2005/8/layout/hList7#1"/>
    <dgm:cxn modelId="{40C1ED6E-56C7-4155-A511-D12C09AB6C3D}" type="presParOf" srcId="{99AB01BA-2E93-4716-94E3-79227B9A1C97}" destId="{3B16E26F-9E6B-4C3C-B2CF-004063B2180E}" srcOrd="0" destOrd="0" presId="urn:microsoft.com/office/officeart/2005/8/layout/hList7#1"/>
    <dgm:cxn modelId="{7712AF16-E60D-46A6-A3DE-1F4A6D40A665}" type="presParOf" srcId="{3B16E26F-9E6B-4C3C-B2CF-004063B2180E}" destId="{3185F355-AF2C-4CF1-87E5-7F41F99EEF17}" srcOrd="0" destOrd="0" presId="urn:microsoft.com/office/officeart/2005/8/layout/hList7#1"/>
    <dgm:cxn modelId="{C37001A4-51AD-4267-BA9E-663E580CD7C1}" type="presParOf" srcId="{3B16E26F-9E6B-4C3C-B2CF-004063B2180E}" destId="{07ED957F-F095-4499-A3B5-1CF05F34BDD3}" srcOrd="1" destOrd="0" presId="urn:microsoft.com/office/officeart/2005/8/layout/hList7#1"/>
    <dgm:cxn modelId="{209F0562-C7B0-4566-BD01-4557E7F5245D}" type="presParOf" srcId="{3B16E26F-9E6B-4C3C-B2CF-004063B2180E}" destId="{B217F7EF-C32A-4204-BE43-163D071D180A}" srcOrd="2" destOrd="0" presId="urn:microsoft.com/office/officeart/2005/8/layout/hList7#1"/>
    <dgm:cxn modelId="{E0C02E62-4748-4CC5-ABD0-C03D1AC0E5BB}" type="presParOf" srcId="{3B16E26F-9E6B-4C3C-B2CF-004063B2180E}" destId="{7628C7CB-0462-4843-B995-E7E334E440D4}" srcOrd="3" destOrd="0" presId="urn:microsoft.com/office/officeart/2005/8/layout/hList7#1"/>
    <dgm:cxn modelId="{3E3D32FD-891A-4A43-8F19-1EB13766382F}" type="presParOf" srcId="{99AB01BA-2E93-4716-94E3-79227B9A1C97}" destId="{F606BC57-2B6A-4C15-AB66-20CEF0152B27}" srcOrd="1" destOrd="0" presId="urn:microsoft.com/office/officeart/2005/8/layout/hList7#1"/>
    <dgm:cxn modelId="{5314AE35-FE02-4E5F-97F9-CB1ED81A4359}" type="presParOf" srcId="{99AB01BA-2E93-4716-94E3-79227B9A1C97}" destId="{5C4C6D6D-67C7-4564-BB11-0DA3D62FEA78}" srcOrd="2" destOrd="0" presId="urn:microsoft.com/office/officeart/2005/8/layout/hList7#1"/>
    <dgm:cxn modelId="{2F0744F8-54E2-4B66-B338-72206FE6F6DB}" type="presParOf" srcId="{5C4C6D6D-67C7-4564-BB11-0DA3D62FEA78}" destId="{3B6BDD51-B4CC-4BA4-9758-8E43F9540027}" srcOrd="0" destOrd="0" presId="urn:microsoft.com/office/officeart/2005/8/layout/hList7#1"/>
    <dgm:cxn modelId="{414D1AE4-0E4D-4995-9436-30D485BAB39C}" type="presParOf" srcId="{5C4C6D6D-67C7-4564-BB11-0DA3D62FEA78}" destId="{E57314AC-F056-48D0-83CD-257986B17A6A}" srcOrd="1" destOrd="0" presId="urn:microsoft.com/office/officeart/2005/8/layout/hList7#1"/>
    <dgm:cxn modelId="{87453E31-50E5-437E-BCC8-F87A9A9EEA8D}" type="presParOf" srcId="{5C4C6D6D-67C7-4564-BB11-0DA3D62FEA78}" destId="{20484C83-BA23-45EA-AD3A-E7839E4776B0}" srcOrd="2" destOrd="0" presId="urn:microsoft.com/office/officeart/2005/8/layout/hList7#1"/>
    <dgm:cxn modelId="{C87E6331-C076-481A-A454-E98B5F9CAE0E}" type="presParOf" srcId="{5C4C6D6D-67C7-4564-BB11-0DA3D62FEA78}" destId="{72AA6420-FA4E-4831-9F6B-54967C9F4F21}" srcOrd="3" destOrd="0" presId="urn:microsoft.com/office/officeart/2005/8/layout/hList7#1"/>
    <dgm:cxn modelId="{92D7FB71-5ECC-49CE-8471-61529372009A}" type="presParOf" srcId="{99AB01BA-2E93-4716-94E3-79227B9A1C97}" destId="{87CF330A-D483-48D0-B4E4-078356D8B713}" srcOrd="3" destOrd="0" presId="urn:microsoft.com/office/officeart/2005/8/layout/hList7#1"/>
    <dgm:cxn modelId="{C763CC91-FBA2-4964-866A-583E186658B0}" type="presParOf" srcId="{99AB01BA-2E93-4716-94E3-79227B9A1C97}" destId="{93536354-373F-4AF4-B52E-1ED366F4480B}" srcOrd="4" destOrd="0" presId="urn:microsoft.com/office/officeart/2005/8/layout/hList7#1"/>
    <dgm:cxn modelId="{EFB30FDB-1EA6-4DF4-B6D4-89B94E60B845}" type="presParOf" srcId="{93536354-373F-4AF4-B52E-1ED366F4480B}" destId="{70801361-0B4C-4FE9-9C5E-DBEEED11FF04}" srcOrd="0" destOrd="0" presId="urn:microsoft.com/office/officeart/2005/8/layout/hList7#1"/>
    <dgm:cxn modelId="{CC9CB0D0-B284-4F87-A2F3-2B27943BC157}" type="presParOf" srcId="{93536354-373F-4AF4-B52E-1ED366F4480B}" destId="{6735FE94-1A01-4CA2-B9F1-EF04627E1ED5}" srcOrd="1" destOrd="0" presId="urn:microsoft.com/office/officeart/2005/8/layout/hList7#1"/>
    <dgm:cxn modelId="{FF91FE32-8A7D-47D7-9E71-36A23BE06680}" type="presParOf" srcId="{93536354-373F-4AF4-B52E-1ED366F4480B}" destId="{F51035D4-CF8C-4BCE-B23D-05D97A5707DA}" srcOrd="2" destOrd="0" presId="urn:microsoft.com/office/officeart/2005/8/layout/hList7#1"/>
    <dgm:cxn modelId="{C840F0C2-9726-47F2-B73B-20D219010BEA}" type="presParOf" srcId="{93536354-373F-4AF4-B52E-1ED366F4480B}" destId="{916D1130-758F-43F7-B397-064747DB9ED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B720BC-F19C-40A4-B480-30BD23D50D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331A67-CE96-4FB2-AFA9-18798BB1ED1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/>
            </a:rPr>
            <a:t>Это ещё одна торговая площадка</a:t>
          </a:r>
          <a:endParaRPr lang="ru-RU" dirty="0"/>
        </a:p>
      </dgm:t>
    </dgm:pt>
    <dgm:pt modelId="{B783E044-81DD-4DBD-821E-F9E4C451972A}" type="parTrans" cxnId="{60BB64D6-4107-4C72-B292-51D87392E36F}">
      <dgm:prSet/>
      <dgm:spPr/>
      <dgm:t>
        <a:bodyPr/>
        <a:lstStyle/>
        <a:p>
          <a:endParaRPr lang="ru-RU"/>
        </a:p>
      </dgm:t>
    </dgm:pt>
    <dgm:pt modelId="{081B7BFB-46B8-40EB-A85E-9BEE93B0A88D}" type="sibTrans" cxnId="{60BB64D6-4107-4C72-B292-51D87392E36F}">
      <dgm:prSet/>
      <dgm:spPr/>
      <dgm:t>
        <a:bodyPr/>
        <a:lstStyle/>
        <a:p>
          <a:endParaRPr lang="ru-RU"/>
        </a:p>
      </dgm:t>
    </dgm:pt>
    <dgm:pt modelId="{412C5082-F83C-4204-8FB4-0613232FABFE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/>
            </a:rPr>
            <a:t>Несерьезное отношение к IT проектам</a:t>
          </a:r>
          <a:endParaRPr lang="ru-RU" dirty="0">
            <a:solidFill>
              <a:schemeClr val="bg1"/>
            </a:solidFill>
            <a:effectLst/>
          </a:endParaRPr>
        </a:p>
      </dgm:t>
    </dgm:pt>
    <dgm:pt modelId="{BF0B1264-BB9A-400F-894B-A8919A00A009}" type="parTrans" cxnId="{3A17D461-108A-415A-BA18-07E840D0CDB2}">
      <dgm:prSet/>
      <dgm:spPr/>
      <dgm:t>
        <a:bodyPr/>
        <a:lstStyle/>
        <a:p>
          <a:endParaRPr lang="ru-RU"/>
        </a:p>
      </dgm:t>
    </dgm:pt>
    <dgm:pt modelId="{808434ED-4927-4A37-B2EA-09D0F6873781}" type="sibTrans" cxnId="{3A17D461-108A-415A-BA18-07E840D0CDB2}">
      <dgm:prSet/>
      <dgm:spPr/>
      <dgm:t>
        <a:bodyPr/>
        <a:lstStyle/>
        <a:p>
          <a:endParaRPr lang="ru-RU"/>
        </a:p>
      </dgm:t>
    </dgm:pt>
    <dgm:pt modelId="{3F798684-AE3D-45B3-96BC-A23A6FF07971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/>
            </a:rPr>
            <a:t>«Татарстан что-то задумал»</a:t>
          </a:r>
          <a:endParaRPr lang="ru-RU" dirty="0">
            <a:solidFill>
              <a:schemeClr val="bg1"/>
            </a:solidFill>
            <a:effectLst/>
          </a:endParaRPr>
        </a:p>
      </dgm:t>
    </dgm:pt>
    <dgm:pt modelId="{716EA2AB-C1F1-4DBC-B8A4-96871DC44113}" type="parTrans" cxnId="{9D1B689B-93C3-4007-BC6C-AA2E7F0D7EBB}">
      <dgm:prSet/>
      <dgm:spPr/>
      <dgm:t>
        <a:bodyPr/>
        <a:lstStyle/>
        <a:p>
          <a:endParaRPr lang="ru-RU"/>
        </a:p>
      </dgm:t>
    </dgm:pt>
    <dgm:pt modelId="{75B52877-619B-4A2D-B7C8-0F94462C3DD7}" type="sibTrans" cxnId="{9D1B689B-93C3-4007-BC6C-AA2E7F0D7EBB}">
      <dgm:prSet/>
      <dgm:spPr/>
      <dgm:t>
        <a:bodyPr/>
        <a:lstStyle/>
        <a:p>
          <a:endParaRPr lang="ru-RU"/>
        </a:p>
      </dgm:t>
    </dgm:pt>
    <dgm:pt modelId="{FD50EAD8-DCDF-4D8A-ABEA-8BB724F4A39E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/>
            </a:rPr>
            <a:t>Нежелание менеджеров среднего звена менять круг «комфортных» поставщиков</a:t>
          </a:r>
          <a:endParaRPr lang="ru-RU" dirty="0"/>
        </a:p>
      </dgm:t>
    </dgm:pt>
    <dgm:pt modelId="{F69EA104-E11D-49B9-9FB6-265266CB244E}" type="parTrans" cxnId="{541F197A-844D-4786-A06C-9B4047F90A86}">
      <dgm:prSet/>
      <dgm:spPr/>
      <dgm:t>
        <a:bodyPr/>
        <a:lstStyle/>
        <a:p>
          <a:endParaRPr lang="ru-RU"/>
        </a:p>
      </dgm:t>
    </dgm:pt>
    <dgm:pt modelId="{3DFCB6E5-D4AB-496E-AE34-DEB561CB2E1A}" type="sibTrans" cxnId="{541F197A-844D-4786-A06C-9B4047F90A86}">
      <dgm:prSet/>
      <dgm:spPr/>
      <dgm:t>
        <a:bodyPr/>
        <a:lstStyle/>
        <a:p>
          <a:endParaRPr lang="ru-RU"/>
        </a:p>
      </dgm:t>
    </dgm:pt>
    <dgm:pt modelId="{1A7EF4C1-BDAC-4166-A84B-3195322D276C}" type="pres">
      <dgm:prSet presAssocID="{11B720BC-F19C-40A4-B480-30BD23D50D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0820B5-5842-46F5-ADE9-ADAA00B33FBC}" type="pres">
      <dgm:prSet presAssocID="{9A331A67-CE96-4FB2-AFA9-18798BB1ED17}" presName="parentLin" presStyleCnt="0"/>
      <dgm:spPr/>
    </dgm:pt>
    <dgm:pt modelId="{FD40B770-E57D-4BA2-81D2-9B2515799962}" type="pres">
      <dgm:prSet presAssocID="{9A331A67-CE96-4FB2-AFA9-18798BB1ED1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DD3BAB1-5E7E-4F45-8AAD-86013AF2C8B2}" type="pres">
      <dgm:prSet presAssocID="{9A331A67-CE96-4FB2-AFA9-18798BB1ED17}" presName="parentText" presStyleLbl="node1" presStyleIdx="0" presStyleCnt="4" custScaleX="1419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65CC2-1BBD-44B6-8B22-F63F3A912895}" type="pres">
      <dgm:prSet presAssocID="{9A331A67-CE96-4FB2-AFA9-18798BB1ED17}" presName="negativeSpace" presStyleCnt="0"/>
      <dgm:spPr/>
    </dgm:pt>
    <dgm:pt modelId="{EF362046-8862-41F6-AFE6-C1104CD19768}" type="pres">
      <dgm:prSet presAssocID="{9A331A67-CE96-4FB2-AFA9-18798BB1ED17}" presName="childText" presStyleLbl="conFgAcc1" presStyleIdx="0" presStyleCnt="4">
        <dgm:presLayoutVars>
          <dgm:bulletEnabled val="1"/>
        </dgm:presLayoutVars>
      </dgm:prSet>
      <dgm:spPr/>
    </dgm:pt>
    <dgm:pt modelId="{9644249F-7849-4490-9D63-5B6FBDA1A9DB}" type="pres">
      <dgm:prSet presAssocID="{081B7BFB-46B8-40EB-A85E-9BEE93B0A88D}" presName="spaceBetweenRectangles" presStyleCnt="0"/>
      <dgm:spPr/>
    </dgm:pt>
    <dgm:pt modelId="{535334E9-55EB-4BBB-B9BE-614DFD23481B}" type="pres">
      <dgm:prSet presAssocID="{412C5082-F83C-4204-8FB4-0613232FABFE}" presName="parentLin" presStyleCnt="0"/>
      <dgm:spPr/>
    </dgm:pt>
    <dgm:pt modelId="{0395B12D-FB44-4FEB-8DB6-12A2E6F519F3}" type="pres">
      <dgm:prSet presAssocID="{412C5082-F83C-4204-8FB4-0613232FABF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F8F4AA0-4DB1-46B0-B05C-382848792B82}" type="pres">
      <dgm:prSet presAssocID="{412C5082-F83C-4204-8FB4-0613232FABFE}" presName="parentText" presStyleLbl="node1" presStyleIdx="1" presStyleCnt="4" custScaleX="1366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BF055-DA33-49FF-9DE1-1AC2A2F5A1AE}" type="pres">
      <dgm:prSet presAssocID="{412C5082-F83C-4204-8FB4-0613232FABFE}" presName="negativeSpace" presStyleCnt="0"/>
      <dgm:spPr/>
    </dgm:pt>
    <dgm:pt modelId="{0211BCA8-FB8D-4BBC-8635-F9E326FC4724}" type="pres">
      <dgm:prSet presAssocID="{412C5082-F83C-4204-8FB4-0613232FABFE}" presName="childText" presStyleLbl="conFgAcc1" presStyleIdx="1" presStyleCnt="4">
        <dgm:presLayoutVars>
          <dgm:bulletEnabled val="1"/>
        </dgm:presLayoutVars>
      </dgm:prSet>
      <dgm:spPr/>
    </dgm:pt>
    <dgm:pt modelId="{E3075C4E-6BE0-4975-B3FC-714274D506CB}" type="pres">
      <dgm:prSet presAssocID="{808434ED-4927-4A37-B2EA-09D0F6873781}" presName="spaceBetweenRectangles" presStyleCnt="0"/>
      <dgm:spPr/>
    </dgm:pt>
    <dgm:pt modelId="{011ED409-2958-4873-85D6-6E938A822A25}" type="pres">
      <dgm:prSet presAssocID="{3F798684-AE3D-45B3-96BC-A23A6FF07971}" presName="parentLin" presStyleCnt="0"/>
      <dgm:spPr/>
    </dgm:pt>
    <dgm:pt modelId="{350B9C21-4B00-443D-ADD7-07BE8372BCE3}" type="pres">
      <dgm:prSet presAssocID="{3F798684-AE3D-45B3-96BC-A23A6FF07971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9B20A7FB-958E-4EED-A5AB-3059FB05CFA2}" type="pres">
      <dgm:prSet presAssocID="{3F798684-AE3D-45B3-96BC-A23A6FF07971}" presName="parentText" presStyleLbl="node1" presStyleIdx="2" presStyleCnt="4" custScaleX="1427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2E2E1-9E9A-4BA7-AF0D-2C69940BF917}" type="pres">
      <dgm:prSet presAssocID="{3F798684-AE3D-45B3-96BC-A23A6FF07971}" presName="negativeSpace" presStyleCnt="0"/>
      <dgm:spPr/>
    </dgm:pt>
    <dgm:pt modelId="{13DBB39E-0831-4B96-89E9-04EEA67FE731}" type="pres">
      <dgm:prSet presAssocID="{3F798684-AE3D-45B3-96BC-A23A6FF07971}" presName="childText" presStyleLbl="conFgAcc1" presStyleIdx="2" presStyleCnt="4">
        <dgm:presLayoutVars>
          <dgm:bulletEnabled val="1"/>
        </dgm:presLayoutVars>
      </dgm:prSet>
      <dgm:spPr/>
    </dgm:pt>
    <dgm:pt modelId="{52BE4019-B80C-429F-A31C-59891802964D}" type="pres">
      <dgm:prSet presAssocID="{75B52877-619B-4A2D-B7C8-0F94462C3DD7}" presName="spaceBetweenRectangles" presStyleCnt="0"/>
      <dgm:spPr/>
    </dgm:pt>
    <dgm:pt modelId="{4F1C4379-BF35-4943-B1ED-0A60435F0582}" type="pres">
      <dgm:prSet presAssocID="{FD50EAD8-DCDF-4D8A-ABEA-8BB724F4A39E}" presName="parentLin" presStyleCnt="0"/>
      <dgm:spPr/>
    </dgm:pt>
    <dgm:pt modelId="{82758B9B-3C7E-46AA-9C6C-C7E207A5B391}" type="pres">
      <dgm:prSet presAssocID="{FD50EAD8-DCDF-4D8A-ABEA-8BB724F4A39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33A6B65-DF60-4566-BBF6-F773FF21FC00}" type="pres">
      <dgm:prSet presAssocID="{FD50EAD8-DCDF-4D8A-ABEA-8BB724F4A39E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303A4-2A7E-4B52-B5A6-845610A777AC}" type="pres">
      <dgm:prSet presAssocID="{FD50EAD8-DCDF-4D8A-ABEA-8BB724F4A39E}" presName="negativeSpace" presStyleCnt="0"/>
      <dgm:spPr/>
    </dgm:pt>
    <dgm:pt modelId="{D113AD60-D350-4D3F-9CD4-3EE108C1DC21}" type="pres">
      <dgm:prSet presAssocID="{FD50EAD8-DCDF-4D8A-ABEA-8BB724F4A39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1FCA4F5-1127-492B-B930-F05926C6052E}" type="presOf" srcId="{FD50EAD8-DCDF-4D8A-ABEA-8BB724F4A39E}" destId="{633A6B65-DF60-4566-BBF6-F773FF21FC00}" srcOrd="1" destOrd="0" presId="urn:microsoft.com/office/officeart/2005/8/layout/list1"/>
    <dgm:cxn modelId="{B9E21A57-112C-418F-844A-3BB180E21C81}" type="presOf" srcId="{9A331A67-CE96-4FB2-AFA9-18798BB1ED17}" destId="{BDD3BAB1-5E7E-4F45-8AAD-86013AF2C8B2}" srcOrd="1" destOrd="0" presId="urn:microsoft.com/office/officeart/2005/8/layout/list1"/>
    <dgm:cxn modelId="{541F197A-844D-4786-A06C-9B4047F90A86}" srcId="{11B720BC-F19C-40A4-B480-30BD23D50D2C}" destId="{FD50EAD8-DCDF-4D8A-ABEA-8BB724F4A39E}" srcOrd="3" destOrd="0" parTransId="{F69EA104-E11D-49B9-9FB6-265266CB244E}" sibTransId="{3DFCB6E5-D4AB-496E-AE34-DEB561CB2E1A}"/>
    <dgm:cxn modelId="{9D1B689B-93C3-4007-BC6C-AA2E7F0D7EBB}" srcId="{11B720BC-F19C-40A4-B480-30BD23D50D2C}" destId="{3F798684-AE3D-45B3-96BC-A23A6FF07971}" srcOrd="2" destOrd="0" parTransId="{716EA2AB-C1F1-4DBC-B8A4-96871DC44113}" sibTransId="{75B52877-619B-4A2D-B7C8-0F94462C3DD7}"/>
    <dgm:cxn modelId="{683C7630-E21F-44D5-9CE2-2687F8C69673}" type="presOf" srcId="{412C5082-F83C-4204-8FB4-0613232FABFE}" destId="{0395B12D-FB44-4FEB-8DB6-12A2E6F519F3}" srcOrd="0" destOrd="0" presId="urn:microsoft.com/office/officeart/2005/8/layout/list1"/>
    <dgm:cxn modelId="{3A17D461-108A-415A-BA18-07E840D0CDB2}" srcId="{11B720BC-F19C-40A4-B480-30BD23D50D2C}" destId="{412C5082-F83C-4204-8FB4-0613232FABFE}" srcOrd="1" destOrd="0" parTransId="{BF0B1264-BB9A-400F-894B-A8919A00A009}" sibTransId="{808434ED-4927-4A37-B2EA-09D0F6873781}"/>
    <dgm:cxn modelId="{E11C8D40-5C0D-4761-81D6-D34AAA99D564}" type="presOf" srcId="{3F798684-AE3D-45B3-96BC-A23A6FF07971}" destId="{350B9C21-4B00-443D-ADD7-07BE8372BCE3}" srcOrd="0" destOrd="0" presId="urn:microsoft.com/office/officeart/2005/8/layout/list1"/>
    <dgm:cxn modelId="{60BB64D6-4107-4C72-B292-51D87392E36F}" srcId="{11B720BC-F19C-40A4-B480-30BD23D50D2C}" destId="{9A331A67-CE96-4FB2-AFA9-18798BB1ED17}" srcOrd="0" destOrd="0" parTransId="{B783E044-81DD-4DBD-821E-F9E4C451972A}" sibTransId="{081B7BFB-46B8-40EB-A85E-9BEE93B0A88D}"/>
    <dgm:cxn modelId="{9B35B5DC-6F0B-4DA1-A16E-FA6C31012AAC}" type="presOf" srcId="{412C5082-F83C-4204-8FB4-0613232FABFE}" destId="{3F8F4AA0-4DB1-46B0-B05C-382848792B82}" srcOrd="1" destOrd="0" presId="urn:microsoft.com/office/officeart/2005/8/layout/list1"/>
    <dgm:cxn modelId="{CCEF1FB9-BF6E-4C62-B76D-36CCD2E41064}" type="presOf" srcId="{11B720BC-F19C-40A4-B480-30BD23D50D2C}" destId="{1A7EF4C1-BDAC-4166-A84B-3195322D276C}" srcOrd="0" destOrd="0" presId="urn:microsoft.com/office/officeart/2005/8/layout/list1"/>
    <dgm:cxn modelId="{415EC51A-3A3D-47F1-85D5-D17DB041306B}" type="presOf" srcId="{3F798684-AE3D-45B3-96BC-A23A6FF07971}" destId="{9B20A7FB-958E-4EED-A5AB-3059FB05CFA2}" srcOrd="1" destOrd="0" presId="urn:microsoft.com/office/officeart/2005/8/layout/list1"/>
    <dgm:cxn modelId="{C0CEB419-BE9E-478E-8789-817C51A4FA1D}" type="presOf" srcId="{9A331A67-CE96-4FB2-AFA9-18798BB1ED17}" destId="{FD40B770-E57D-4BA2-81D2-9B2515799962}" srcOrd="0" destOrd="0" presId="urn:microsoft.com/office/officeart/2005/8/layout/list1"/>
    <dgm:cxn modelId="{F8CEC769-43B4-4975-A835-65BF49951B79}" type="presOf" srcId="{FD50EAD8-DCDF-4D8A-ABEA-8BB724F4A39E}" destId="{82758B9B-3C7E-46AA-9C6C-C7E207A5B391}" srcOrd="0" destOrd="0" presId="urn:microsoft.com/office/officeart/2005/8/layout/list1"/>
    <dgm:cxn modelId="{0F499478-4BC8-49AD-A973-448EB1AA076E}" type="presParOf" srcId="{1A7EF4C1-BDAC-4166-A84B-3195322D276C}" destId="{4C0820B5-5842-46F5-ADE9-ADAA00B33FBC}" srcOrd="0" destOrd="0" presId="urn:microsoft.com/office/officeart/2005/8/layout/list1"/>
    <dgm:cxn modelId="{4D95BFA8-44E5-403C-A4B2-29B000088F8E}" type="presParOf" srcId="{4C0820B5-5842-46F5-ADE9-ADAA00B33FBC}" destId="{FD40B770-E57D-4BA2-81D2-9B2515799962}" srcOrd="0" destOrd="0" presId="urn:microsoft.com/office/officeart/2005/8/layout/list1"/>
    <dgm:cxn modelId="{3BF1C4D6-C4E2-40A5-8B39-96261C55EC19}" type="presParOf" srcId="{4C0820B5-5842-46F5-ADE9-ADAA00B33FBC}" destId="{BDD3BAB1-5E7E-4F45-8AAD-86013AF2C8B2}" srcOrd="1" destOrd="0" presId="urn:microsoft.com/office/officeart/2005/8/layout/list1"/>
    <dgm:cxn modelId="{C70B5106-6D1C-42FD-81A0-311EC94ED4E9}" type="presParOf" srcId="{1A7EF4C1-BDAC-4166-A84B-3195322D276C}" destId="{B7A65CC2-1BBD-44B6-8B22-F63F3A912895}" srcOrd="1" destOrd="0" presId="urn:microsoft.com/office/officeart/2005/8/layout/list1"/>
    <dgm:cxn modelId="{7012CAC0-D608-4DEE-AD9C-693CDE738E33}" type="presParOf" srcId="{1A7EF4C1-BDAC-4166-A84B-3195322D276C}" destId="{EF362046-8862-41F6-AFE6-C1104CD19768}" srcOrd="2" destOrd="0" presId="urn:microsoft.com/office/officeart/2005/8/layout/list1"/>
    <dgm:cxn modelId="{3449D172-E4F5-4909-A4CE-A0FF524931F2}" type="presParOf" srcId="{1A7EF4C1-BDAC-4166-A84B-3195322D276C}" destId="{9644249F-7849-4490-9D63-5B6FBDA1A9DB}" srcOrd="3" destOrd="0" presId="urn:microsoft.com/office/officeart/2005/8/layout/list1"/>
    <dgm:cxn modelId="{663A732F-8863-4CD8-9B12-C8D3B1962DE4}" type="presParOf" srcId="{1A7EF4C1-BDAC-4166-A84B-3195322D276C}" destId="{535334E9-55EB-4BBB-B9BE-614DFD23481B}" srcOrd="4" destOrd="0" presId="urn:microsoft.com/office/officeart/2005/8/layout/list1"/>
    <dgm:cxn modelId="{10812302-8DB1-43B1-BC68-3D4C4F66D8BA}" type="presParOf" srcId="{535334E9-55EB-4BBB-B9BE-614DFD23481B}" destId="{0395B12D-FB44-4FEB-8DB6-12A2E6F519F3}" srcOrd="0" destOrd="0" presId="urn:microsoft.com/office/officeart/2005/8/layout/list1"/>
    <dgm:cxn modelId="{CC219305-F7FE-4756-A798-025DFD342306}" type="presParOf" srcId="{535334E9-55EB-4BBB-B9BE-614DFD23481B}" destId="{3F8F4AA0-4DB1-46B0-B05C-382848792B82}" srcOrd="1" destOrd="0" presId="urn:microsoft.com/office/officeart/2005/8/layout/list1"/>
    <dgm:cxn modelId="{5545CEE9-2407-4CCC-9EA1-AE8302F47A05}" type="presParOf" srcId="{1A7EF4C1-BDAC-4166-A84B-3195322D276C}" destId="{3DBBF055-DA33-49FF-9DE1-1AC2A2F5A1AE}" srcOrd="5" destOrd="0" presId="urn:microsoft.com/office/officeart/2005/8/layout/list1"/>
    <dgm:cxn modelId="{85EC6FBC-E1C8-4411-BA4E-205DB51CF732}" type="presParOf" srcId="{1A7EF4C1-BDAC-4166-A84B-3195322D276C}" destId="{0211BCA8-FB8D-4BBC-8635-F9E326FC4724}" srcOrd="6" destOrd="0" presId="urn:microsoft.com/office/officeart/2005/8/layout/list1"/>
    <dgm:cxn modelId="{B46C4407-A10F-4DD8-A1E7-83A8D13C1E0D}" type="presParOf" srcId="{1A7EF4C1-BDAC-4166-A84B-3195322D276C}" destId="{E3075C4E-6BE0-4975-B3FC-714274D506CB}" srcOrd="7" destOrd="0" presId="urn:microsoft.com/office/officeart/2005/8/layout/list1"/>
    <dgm:cxn modelId="{480C9825-3FBC-436B-A173-9365034C23BB}" type="presParOf" srcId="{1A7EF4C1-BDAC-4166-A84B-3195322D276C}" destId="{011ED409-2958-4873-85D6-6E938A822A25}" srcOrd="8" destOrd="0" presId="urn:microsoft.com/office/officeart/2005/8/layout/list1"/>
    <dgm:cxn modelId="{8A0F85F9-E939-4B86-863C-293A30F75B00}" type="presParOf" srcId="{011ED409-2958-4873-85D6-6E938A822A25}" destId="{350B9C21-4B00-443D-ADD7-07BE8372BCE3}" srcOrd="0" destOrd="0" presId="urn:microsoft.com/office/officeart/2005/8/layout/list1"/>
    <dgm:cxn modelId="{80B67DB6-DA9A-4D35-9649-C0A48D0B9C82}" type="presParOf" srcId="{011ED409-2958-4873-85D6-6E938A822A25}" destId="{9B20A7FB-958E-4EED-A5AB-3059FB05CFA2}" srcOrd="1" destOrd="0" presId="urn:microsoft.com/office/officeart/2005/8/layout/list1"/>
    <dgm:cxn modelId="{1E7B71FD-216D-43C2-9F1D-5827C69F14F5}" type="presParOf" srcId="{1A7EF4C1-BDAC-4166-A84B-3195322D276C}" destId="{5972E2E1-9E9A-4BA7-AF0D-2C69940BF917}" srcOrd="9" destOrd="0" presId="urn:microsoft.com/office/officeart/2005/8/layout/list1"/>
    <dgm:cxn modelId="{5F1DFD54-AD76-485A-8DFB-582D4CA501CC}" type="presParOf" srcId="{1A7EF4C1-BDAC-4166-A84B-3195322D276C}" destId="{13DBB39E-0831-4B96-89E9-04EEA67FE731}" srcOrd="10" destOrd="0" presId="urn:microsoft.com/office/officeart/2005/8/layout/list1"/>
    <dgm:cxn modelId="{7279E923-A53A-4DCB-A4F0-93FD85C08433}" type="presParOf" srcId="{1A7EF4C1-BDAC-4166-A84B-3195322D276C}" destId="{52BE4019-B80C-429F-A31C-59891802964D}" srcOrd="11" destOrd="0" presId="urn:microsoft.com/office/officeart/2005/8/layout/list1"/>
    <dgm:cxn modelId="{D21A8B21-13DE-4213-96AD-98D54A0C59E9}" type="presParOf" srcId="{1A7EF4C1-BDAC-4166-A84B-3195322D276C}" destId="{4F1C4379-BF35-4943-B1ED-0A60435F0582}" srcOrd="12" destOrd="0" presId="urn:microsoft.com/office/officeart/2005/8/layout/list1"/>
    <dgm:cxn modelId="{D332264E-1A31-43CE-A727-2D17F64831B1}" type="presParOf" srcId="{4F1C4379-BF35-4943-B1ED-0A60435F0582}" destId="{82758B9B-3C7E-46AA-9C6C-C7E207A5B391}" srcOrd="0" destOrd="0" presId="urn:microsoft.com/office/officeart/2005/8/layout/list1"/>
    <dgm:cxn modelId="{4F045660-B8EB-428E-8610-0BD134D0BE51}" type="presParOf" srcId="{4F1C4379-BF35-4943-B1ED-0A60435F0582}" destId="{633A6B65-DF60-4566-BBF6-F773FF21FC00}" srcOrd="1" destOrd="0" presId="urn:microsoft.com/office/officeart/2005/8/layout/list1"/>
    <dgm:cxn modelId="{C3A18625-7A9C-41D0-AB2C-F41AAA1DB0AF}" type="presParOf" srcId="{1A7EF4C1-BDAC-4166-A84B-3195322D276C}" destId="{DF2303A4-2A7E-4B52-B5A6-845610A777AC}" srcOrd="13" destOrd="0" presId="urn:microsoft.com/office/officeart/2005/8/layout/list1"/>
    <dgm:cxn modelId="{138499CD-4A7E-47A6-B42F-728A54CF470E}" type="presParOf" srcId="{1A7EF4C1-BDAC-4166-A84B-3195322D276C}" destId="{D113AD60-D350-4D3F-9CD4-3EE108C1DC2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A129D-EF8B-4D4D-9BB3-CCAB0FF0C3BA}">
      <dsp:nvSpPr>
        <dsp:cNvPr id="0" name=""/>
        <dsp:cNvSpPr/>
      </dsp:nvSpPr>
      <dsp:spPr>
        <a:xfrm>
          <a:off x="2250" y="378623"/>
          <a:ext cx="3570276" cy="245992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8EA1B-9D69-4186-9FDE-EB1669E472B5}">
      <dsp:nvSpPr>
        <dsp:cNvPr id="0" name=""/>
        <dsp:cNvSpPr/>
      </dsp:nvSpPr>
      <dsp:spPr>
        <a:xfrm>
          <a:off x="2250" y="2838543"/>
          <a:ext cx="3570276" cy="1324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Дозагрузка собственных мощностей 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2250" y="2838543"/>
        <a:ext cx="3570276" cy="1324572"/>
      </dsp:txXfrm>
    </dsp:sp>
    <dsp:sp modelId="{758EEA9F-2C19-4E39-B008-04342555123F}">
      <dsp:nvSpPr>
        <dsp:cNvPr id="0" name=""/>
        <dsp:cNvSpPr/>
      </dsp:nvSpPr>
      <dsp:spPr>
        <a:xfrm>
          <a:off x="3929703" y="378623"/>
          <a:ext cx="3570276" cy="245992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DB1D6-0C93-44F8-B4E1-4D91C9663398}">
      <dsp:nvSpPr>
        <dsp:cNvPr id="0" name=""/>
        <dsp:cNvSpPr/>
      </dsp:nvSpPr>
      <dsp:spPr>
        <a:xfrm>
          <a:off x="3929703" y="2838543"/>
          <a:ext cx="3570276" cy="1324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Подбор поставщиков из состава компаний получивших рекомендации правительств субъектов, муниципалитетов, или общественных организаций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3929703" y="2838543"/>
        <a:ext cx="3570276" cy="1324572"/>
      </dsp:txXfrm>
    </dsp:sp>
    <dsp:sp modelId="{2478C1C2-4C43-480C-8EC0-9A07987626F2}">
      <dsp:nvSpPr>
        <dsp:cNvPr id="0" name=""/>
        <dsp:cNvSpPr/>
      </dsp:nvSpPr>
      <dsp:spPr>
        <a:xfrm>
          <a:off x="7857157" y="378623"/>
          <a:ext cx="3570276" cy="245992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AC0AF-DF6E-4C83-94E1-518661368FCA}">
      <dsp:nvSpPr>
        <dsp:cNvPr id="0" name=""/>
        <dsp:cNvSpPr/>
      </dsp:nvSpPr>
      <dsp:spPr>
        <a:xfrm>
          <a:off x="7857157" y="2838543"/>
          <a:ext cx="3570276" cy="1324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Продвижение продукции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7857157" y="2838543"/>
        <a:ext cx="3570276" cy="1324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A129D-EF8B-4D4D-9BB3-CCAB0FF0C3BA}">
      <dsp:nvSpPr>
        <dsp:cNvPr id="0" name=""/>
        <dsp:cNvSpPr/>
      </dsp:nvSpPr>
      <dsp:spPr>
        <a:xfrm>
          <a:off x="158480" y="307208"/>
          <a:ext cx="2610861" cy="205601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8EA1B-9D69-4186-9FDE-EB1669E472B5}">
      <dsp:nvSpPr>
        <dsp:cNvPr id="0" name=""/>
        <dsp:cNvSpPr/>
      </dsp:nvSpPr>
      <dsp:spPr>
        <a:xfrm>
          <a:off x="85334" y="2487829"/>
          <a:ext cx="2992688" cy="1175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Инжиниринг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85334" y="2487829"/>
        <a:ext cx="2992688" cy="1175413"/>
      </dsp:txXfrm>
    </dsp:sp>
    <dsp:sp modelId="{758EEA9F-2C19-4E39-B008-04342555123F}">
      <dsp:nvSpPr>
        <dsp:cNvPr id="0" name=""/>
        <dsp:cNvSpPr/>
      </dsp:nvSpPr>
      <dsp:spPr>
        <a:xfrm>
          <a:off x="3178087" y="316247"/>
          <a:ext cx="2688767" cy="2105855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DB1D6-0C93-44F8-B4E1-4D91C9663398}">
      <dsp:nvSpPr>
        <dsp:cNvPr id="0" name=""/>
        <dsp:cNvSpPr/>
      </dsp:nvSpPr>
      <dsp:spPr>
        <a:xfrm>
          <a:off x="3484590" y="2615596"/>
          <a:ext cx="2178723" cy="10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НИОКР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3484590" y="2615596"/>
        <a:ext cx="2178723" cy="1017141"/>
      </dsp:txXfrm>
    </dsp:sp>
    <dsp:sp modelId="{2478C1C2-4C43-480C-8EC0-9A07987626F2}">
      <dsp:nvSpPr>
        <dsp:cNvPr id="0" name=""/>
        <dsp:cNvSpPr/>
      </dsp:nvSpPr>
      <dsp:spPr>
        <a:xfrm>
          <a:off x="9245917" y="337437"/>
          <a:ext cx="2485226" cy="208086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AC0AF-DF6E-4C83-94E1-518661368FCA}">
      <dsp:nvSpPr>
        <dsp:cNvPr id="0" name=""/>
        <dsp:cNvSpPr/>
      </dsp:nvSpPr>
      <dsp:spPr>
        <a:xfrm>
          <a:off x="9270024" y="2499562"/>
          <a:ext cx="2645195" cy="1146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Сертификация продукции и услуг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9270024" y="2499562"/>
        <a:ext cx="2645195" cy="1146061"/>
      </dsp:txXfrm>
    </dsp:sp>
    <dsp:sp modelId="{C5634D17-50BC-484B-A4D8-EC4FAEDF4586}">
      <dsp:nvSpPr>
        <dsp:cNvPr id="0" name=""/>
        <dsp:cNvSpPr/>
      </dsp:nvSpPr>
      <dsp:spPr>
        <a:xfrm>
          <a:off x="6251240" y="397196"/>
          <a:ext cx="2533600" cy="1967143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062C2-2B19-4474-BFD0-38FB3D8F0164}">
      <dsp:nvSpPr>
        <dsp:cNvPr id="0" name=""/>
        <dsp:cNvSpPr/>
      </dsp:nvSpPr>
      <dsp:spPr>
        <a:xfrm>
          <a:off x="6220295" y="2592912"/>
          <a:ext cx="2645195" cy="1146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Испытательные  лаборатории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solidFill>
              <a:schemeClr val="bg1"/>
            </a:solidFill>
          </a:endParaRPr>
        </a:p>
      </dsp:txBody>
      <dsp:txXfrm>
        <a:off x="6220295" y="2592912"/>
        <a:ext cx="2645195" cy="1146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5F355-AF2C-4CF1-87E5-7F41F99EEF17}">
      <dsp:nvSpPr>
        <dsp:cNvPr id="0" name=""/>
        <dsp:cNvSpPr/>
      </dsp:nvSpPr>
      <dsp:spPr>
        <a:xfrm>
          <a:off x="28846" y="0"/>
          <a:ext cx="3659432" cy="3576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bg1"/>
              </a:solidFill>
            </a:rPr>
            <a:t>Заказчик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solidFill>
                <a:schemeClr val="bg1"/>
              </a:solidFill>
            </a:rPr>
            <a:t>размещает заказ</a:t>
          </a:r>
        </a:p>
      </dsp:txBody>
      <dsp:txXfrm>
        <a:off x="28846" y="1430710"/>
        <a:ext cx="3659432" cy="1430710"/>
      </dsp:txXfrm>
    </dsp:sp>
    <dsp:sp modelId="{7628C7CB-0462-4843-B995-E7E334E440D4}">
      <dsp:nvSpPr>
        <dsp:cNvPr id="0" name=""/>
        <dsp:cNvSpPr/>
      </dsp:nvSpPr>
      <dsp:spPr>
        <a:xfrm>
          <a:off x="1236535" y="214606"/>
          <a:ext cx="1191066" cy="119106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BDD51-B4CC-4BA4-9758-8E43F9540027}">
      <dsp:nvSpPr>
        <dsp:cNvPr id="0" name=""/>
        <dsp:cNvSpPr/>
      </dsp:nvSpPr>
      <dsp:spPr>
        <a:xfrm>
          <a:off x="3751623" y="0"/>
          <a:ext cx="3659432" cy="3576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bg1"/>
              </a:solidFill>
            </a:rPr>
            <a:t>Автоматическая рассылка</a:t>
          </a:r>
        </a:p>
      </dsp:txBody>
      <dsp:txXfrm>
        <a:off x="3751623" y="1430710"/>
        <a:ext cx="3659432" cy="1430710"/>
      </dsp:txXfrm>
    </dsp:sp>
    <dsp:sp modelId="{72AA6420-FA4E-4831-9F6B-54967C9F4F21}">
      <dsp:nvSpPr>
        <dsp:cNvPr id="0" name=""/>
        <dsp:cNvSpPr/>
      </dsp:nvSpPr>
      <dsp:spPr>
        <a:xfrm>
          <a:off x="5005750" y="214606"/>
          <a:ext cx="1191066" cy="119106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01361-0B4C-4FE9-9C5E-DBEEED11FF04}">
      <dsp:nvSpPr>
        <dsp:cNvPr id="0" name=""/>
        <dsp:cNvSpPr/>
      </dsp:nvSpPr>
      <dsp:spPr>
        <a:xfrm>
          <a:off x="7450358" y="0"/>
          <a:ext cx="3659432" cy="3576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bg1"/>
              </a:solidFill>
            </a:rPr>
            <a:t>Участники портала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solidFill>
                <a:schemeClr val="bg1"/>
              </a:solidFill>
            </a:rPr>
            <a:t>получает уведомление</a:t>
          </a:r>
        </a:p>
      </dsp:txBody>
      <dsp:txXfrm>
        <a:off x="7450358" y="1430710"/>
        <a:ext cx="3659432" cy="1430710"/>
      </dsp:txXfrm>
    </dsp:sp>
    <dsp:sp modelId="{916D1130-758F-43F7-B397-064747DB9EDF}">
      <dsp:nvSpPr>
        <dsp:cNvPr id="0" name=""/>
        <dsp:cNvSpPr/>
      </dsp:nvSpPr>
      <dsp:spPr>
        <a:xfrm>
          <a:off x="8774966" y="214606"/>
          <a:ext cx="1191066" cy="119106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F580D-569A-4424-B9EF-9D014C277D5E}">
      <dsp:nvSpPr>
        <dsp:cNvPr id="0" name=""/>
        <dsp:cNvSpPr/>
      </dsp:nvSpPr>
      <dsp:spPr>
        <a:xfrm>
          <a:off x="448102" y="2861420"/>
          <a:ext cx="10306362" cy="53651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62046-8862-41F6-AFE6-C1104CD19768}">
      <dsp:nvSpPr>
        <dsp:cNvPr id="0" name=""/>
        <dsp:cNvSpPr/>
      </dsp:nvSpPr>
      <dsp:spPr>
        <a:xfrm>
          <a:off x="0" y="426280"/>
          <a:ext cx="106324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3BAB1-5E7E-4F45-8AAD-86013AF2C8B2}">
      <dsp:nvSpPr>
        <dsp:cNvPr id="0" name=""/>
        <dsp:cNvSpPr/>
      </dsp:nvSpPr>
      <dsp:spPr>
        <a:xfrm>
          <a:off x="509298" y="86800"/>
          <a:ext cx="1012078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17" tIns="0" rIns="28131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effectLst/>
            </a:rPr>
            <a:t>Это ещё одна торговая площадка</a:t>
          </a:r>
          <a:endParaRPr lang="ru-RU" sz="2300" kern="1200" dirty="0"/>
        </a:p>
      </dsp:txBody>
      <dsp:txXfrm>
        <a:off x="542442" y="119944"/>
        <a:ext cx="10054492" cy="612672"/>
      </dsp:txXfrm>
    </dsp:sp>
    <dsp:sp modelId="{0211BCA8-FB8D-4BBC-8635-F9E326FC4724}">
      <dsp:nvSpPr>
        <dsp:cNvPr id="0" name=""/>
        <dsp:cNvSpPr/>
      </dsp:nvSpPr>
      <dsp:spPr>
        <a:xfrm>
          <a:off x="0" y="1469560"/>
          <a:ext cx="106324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F4AA0-4DB1-46B0-B05C-382848792B82}">
      <dsp:nvSpPr>
        <dsp:cNvPr id="0" name=""/>
        <dsp:cNvSpPr/>
      </dsp:nvSpPr>
      <dsp:spPr>
        <a:xfrm>
          <a:off x="527987" y="1130080"/>
          <a:ext cx="1009864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17" tIns="0" rIns="28131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effectLst/>
            </a:rPr>
            <a:t>Несерьезное отношение к IT проектам</a:t>
          </a:r>
          <a:endParaRPr lang="ru-RU" sz="2300" kern="1200" dirty="0">
            <a:solidFill>
              <a:schemeClr val="bg1"/>
            </a:solidFill>
            <a:effectLst/>
          </a:endParaRPr>
        </a:p>
      </dsp:txBody>
      <dsp:txXfrm>
        <a:off x="561131" y="1163224"/>
        <a:ext cx="10032356" cy="612672"/>
      </dsp:txXfrm>
    </dsp:sp>
    <dsp:sp modelId="{13DBB39E-0831-4B96-89E9-04EEA67FE731}">
      <dsp:nvSpPr>
        <dsp:cNvPr id="0" name=""/>
        <dsp:cNvSpPr/>
      </dsp:nvSpPr>
      <dsp:spPr>
        <a:xfrm>
          <a:off x="0" y="2512840"/>
          <a:ext cx="106324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0A7FB-958E-4EED-A5AB-3059FB05CFA2}">
      <dsp:nvSpPr>
        <dsp:cNvPr id="0" name=""/>
        <dsp:cNvSpPr/>
      </dsp:nvSpPr>
      <dsp:spPr>
        <a:xfrm>
          <a:off x="506183" y="2173360"/>
          <a:ext cx="10116918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17" tIns="0" rIns="28131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effectLst/>
            </a:rPr>
            <a:t>«Татарстан что-то задумал»</a:t>
          </a:r>
          <a:endParaRPr lang="ru-RU" sz="2300" kern="1200" dirty="0">
            <a:solidFill>
              <a:schemeClr val="bg1"/>
            </a:solidFill>
            <a:effectLst/>
          </a:endParaRPr>
        </a:p>
      </dsp:txBody>
      <dsp:txXfrm>
        <a:off x="539327" y="2206504"/>
        <a:ext cx="10050630" cy="612672"/>
      </dsp:txXfrm>
    </dsp:sp>
    <dsp:sp modelId="{D113AD60-D350-4D3F-9CD4-3EE108C1DC21}">
      <dsp:nvSpPr>
        <dsp:cNvPr id="0" name=""/>
        <dsp:cNvSpPr/>
      </dsp:nvSpPr>
      <dsp:spPr>
        <a:xfrm>
          <a:off x="0" y="3556120"/>
          <a:ext cx="106324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A6B65-DF60-4566-BBF6-F773FF21FC00}">
      <dsp:nvSpPr>
        <dsp:cNvPr id="0" name=""/>
        <dsp:cNvSpPr/>
      </dsp:nvSpPr>
      <dsp:spPr>
        <a:xfrm>
          <a:off x="506183" y="3216640"/>
          <a:ext cx="1012365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17" tIns="0" rIns="28131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effectLst/>
            </a:rPr>
            <a:t>Нежелание менеджеров среднего звена менять круг «комфортных» поставщиков</a:t>
          </a:r>
          <a:endParaRPr lang="ru-RU" sz="2300" kern="1200" dirty="0"/>
        </a:p>
      </dsp:txBody>
      <dsp:txXfrm>
        <a:off x="539327" y="3249784"/>
        <a:ext cx="10057363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04741-D37F-482C-AB47-E7283D62A72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03B25-380D-4EC4-BA95-F5C1F5A31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239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829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03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159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387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2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264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580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811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638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942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417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344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633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2416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887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296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709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70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70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2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87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26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0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6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4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45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50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47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95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401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02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01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2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02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63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76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76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16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94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9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48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99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7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55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1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7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0162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83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28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0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32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38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69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05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04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48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28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531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855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67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838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66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460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909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270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619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170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113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6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03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840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9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579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141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5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1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08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8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7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2875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686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412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31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16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51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561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833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597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8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006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151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78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113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3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201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580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0141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653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82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83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87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71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95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gif"/><Relationship Id="rId18" Type="http://schemas.openxmlformats.org/officeDocument/2006/relationships/image" Target="../media/image72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jpg"/><Relationship Id="rId1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png"/><Relationship Id="rId20" Type="http://schemas.openxmlformats.org/officeDocument/2006/relationships/image" Target="../media/image74.jp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Relationship Id="rId14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yy@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923159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3923159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932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575932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1" descr="O:\Портал\список компаний\Ассоциация Машкластер РТ\INNOKAM.PRO\САЙТ КЛАСТЕРА\Логотип\INNOKAM логотип для презентации.png"/>
          <p:cNvPicPr>
            <a:picLocks noChangeAspect="1" noChangeArrowheads="1"/>
          </p:cNvPicPr>
          <p:nvPr/>
        </p:nvPicPr>
        <p:blipFill rotWithShape="1">
          <a:blip r:embed="rId5"/>
          <a:srcRect r="72045"/>
          <a:stretch/>
        </p:blipFill>
        <p:spPr bwMode="auto">
          <a:xfrm>
            <a:off x="235468" y="1201628"/>
            <a:ext cx="434921" cy="353943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805" y="3910223"/>
            <a:ext cx="8977890" cy="1673268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Майоров Сергей Васильевич,</a:t>
            </a:r>
            <a:br>
              <a:rPr lang="ru-RU" sz="2800" dirty="0" smtClean="0"/>
            </a:br>
            <a:r>
              <a:rPr lang="ru-RU" sz="2800" dirty="0" smtClean="0"/>
              <a:t>Председатель Правления </a:t>
            </a:r>
            <a:br>
              <a:rPr lang="ru-RU" sz="2800" dirty="0" smtClean="0"/>
            </a:br>
            <a:r>
              <a:rPr lang="ru-RU" sz="2800" dirty="0" smtClean="0"/>
              <a:t>Машиностроительного кластера Республики Татарстан 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8322" y="1116989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i="1" dirty="0">
                <a:solidFill>
                  <a:prstClr val="white"/>
                </a:solidFill>
              </a:rPr>
              <a:t>ИННОКАМ.ПРО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9805" y="1850884"/>
            <a:ext cx="12188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prstClr val="white"/>
                </a:solidFill>
              </a:rPr>
              <a:t>Опыт Республики Татарстан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prstClr val="white"/>
                </a:solidFill>
              </a:rPr>
              <a:t>в организации взаимодействия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prstClr val="white"/>
                </a:solidFill>
              </a:rPr>
              <a:t>машиностроительных предприятий</a:t>
            </a:r>
            <a:endParaRPr lang="ru-RU" sz="3200" b="1" dirty="0" smtClean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5200" y="6290800"/>
            <a:ext cx="5462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13 декабря </a:t>
            </a:r>
            <a:r>
              <a:rPr lang="ru-RU" sz="2000" dirty="0" smtClean="0">
                <a:solidFill>
                  <a:prstClr val="white"/>
                </a:solidFill>
              </a:rPr>
              <a:t>2017 г., г</a:t>
            </a:r>
            <a:r>
              <a:rPr lang="ru-RU" sz="2000" dirty="0">
                <a:solidFill>
                  <a:prstClr val="white"/>
                </a:solidFill>
              </a:rPr>
              <a:t>. </a:t>
            </a:r>
            <a:r>
              <a:rPr lang="ru-RU" sz="2000" dirty="0" smtClean="0">
                <a:solidFill>
                  <a:prstClr val="white"/>
                </a:solidFill>
              </a:rPr>
              <a:t>Череповец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0012" y="117103"/>
            <a:ext cx="7088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Череповецкий международный промышленный форум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6"/>
            <a:ext cx="10455965" cy="1396169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r>
              <a:rPr lang="en-US" sz="3100" dirty="0"/>
              <a:t>  </a:t>
            </a:r>
            <a:r>
              <a:rPr lang="ru-RU" sz="3100" dirty="0"/>
              <a:t>Регионы Российской </a:t>
            </a:r>
            <a:r>
              <a:rPr lang="ru-RU" sz="3100" dirty="0" smtClean="0"/>
              <a:t>Федерации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5908" y="2162160"/>
            <a:ext cx="3398785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Алтайский край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Архангельская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Астраханская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Белгородская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Владимирская область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Волгоградская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Вологодская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Воронежская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Забайкальский  край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Ивановская область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Калининградская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Калужская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Кемеровская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Кировская область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Костромская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Краснодарский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край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Красноярский край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19716" y="2162160"/>
            <a:ext cx="403299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8"/>
            </a:pPr>
            <a:r>
              <a:rPr lang="ru-RU" sz="1700" dirty="0">
                <a:solidFill>
                  <a:prstClr val="black"/>
                </a:solidFill>
                <a:latin typeface="Century Gothic"/>
              </a:rPr>
              <a:t>‎Курганская </a:t>
            </a: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Ленинградская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Липецкая 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Московская 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Москва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Мурманская 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Нижегородская область 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Новосибирская 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Омская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Пензенская область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Пермский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край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Республика Башкортостан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Республика Бурятия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Республика Дагестан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Республика Карелия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Республика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Марий Эл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‎Республика Мордовия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54181" y="2162160"/>
            <a:ext cx="40754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5"/>
            </a:pPr>
            <a:r>
              <a:rPr lang="ru-RU" sz="1700" dirty="0">
                <a:solidFill>
                  <a:prstClr val="black"/>
                </a:solidFill>
                <a:latin typeface="Century Gothic"/>
              </a:rPr>
              <a:t>Республика Татарстан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Рязанская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Самарская область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Санкт-Петербург</a:t>
            </a:r>
            <a:endParaRPr lang="ru-RU" sz="1700" dirty="0">
              <a:solidFill>
                <a:prstClr val="black"/>
              </a:solidFill>
              <a:latin typeface="Century Gothic"/>
            </a:endParaRP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Саратовская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Свердловская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Смоленская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Тамбовская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‎Томская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Тульская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‎Удмуртская Республика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Ульяновская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ХМАО Тюменская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Челябинская область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‎Чувашская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Республика</a:t>
            </a:r>
          </a:p>
          <a:p>
            <a:pPr marL="342900" indent="-342900">
              <a:buFont typeface="+mj-lt"/>
              <a:buAutoNum type="arabicPeriod" startAt="35"/>
            </a:pPr>
            <a:r>
              <a:rPr lang="ru-RU" sz="1700" dirty="0" smtClean="0">
                <a:solidFill>
                  <a:prstClr val="black"/>
                </a:solidFill>
                <a:latin typeface="Century Gothic"/>
              </a:rPr>
              <a:t>‎Ярославская </a:t>
            </a:r>
            <a:r>
              <a:rPr lang="ru-RU" sz="1700" dirty="0">
                <a:solidFill>
                  <a:prstClr val="black"/>
                </a:solidFill>
                <a:latin typeface="Century Gothic"/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8650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800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 smtClean="0"/>
              <a:t> 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   </a:t>
            </a:r>
            <a:r>
              <a:rPr lang="ru-RU" sz="3100" dirty="0" smtClean="0"/>
              <a:t>Основные возражения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03155074"/>
              </p:ext>
            </p:extLst>
          </p:nvPr>
        </p:nvGraphicFramePr>
        <p:xfrm>
          <a:off x="767080" y="2286000"/>
          <a:ext cx="10632440" cy="4222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75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7021" y="774423"/>
            <a:ext cx="8761413" cy="7069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38240" y="5376933"/>
            <a:ext cx="5645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Лейпцигская ярмарка Z и INTEC,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Германия, г. Лейпциг, 7-10 марта 2017 г.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</a:rPr>
              <a:t>встреча со Станиславом </a:t>
            </a:r>
            <a:r>
              <a:rPr lang="ru-RU" sz="2000" dirty="0" err="1">
                <a:solidFill>
                  <a:schemeClr val="bg1"/>
                </a:solidFill>
              </a:rPr>
              <a:t>Тиллихом</a:t>
            </a:r>
            <a:r>
              <a:rPr lang="ru-RU" sz="2000" dirty="0">
                <a:solidFill>
                  <a:schemeClr val="bg1"/>
                </a:solidFill>
              </a:rPr>
              <a:t>, премьер-министром Саксонии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01540"/>
            <a:ext cx="10464800" cy="1394162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 Презентация </a:t>
            </a:r>
            <a:r>
              <a:rPr lang="en-US" dirty="0"/>
              <a:t>innokam.pro</a:t>
            </a:r>
            <a:endParaRPr lang="ru-RU" dirty="0"/>
          </a:p>
        </p:txBody>
      </p:sp>
      <p:pic>
        <p:nvPicPr>
          <p:cNvPr id="8" name="Picture 1" descr="T:\Фото МАГНОЛИЯ\2017\03 Март\7-10 марта. Лейпцигская ярмарка (Германия, Лейпциг)\Премьер-министр Саксонии Станислав Тиллих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819" y="2110628"/>
            <a:ext cx="6120073" cy="458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3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7021" y="774423"/>
            <a:ext cx="8761413" cy="7069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01540"/>
            <a:ext cx="10464800" cy="1394162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 Размещенные заказы из Германии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9577"/>
          <a:stretch/>
        </p:blipFill>
        <p:spPr>
          <a:xfrm>
            <a:off x="181834" y="3192447"/>
            <a:ext cx="11546825" cy="37164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1834" y="2195066"/>
            <a:ext cx="5509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Заказы № 248, 249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АВС </a:t>
            </a:r>
            <a:r>
              <a:rPr lang="ru-RU" dirty="0" err="1" smtClean="0">
                <a:solidFill>
                  <a:schemeClr val="bg1"/>
                </a:solidFill>
              </a:rPr>
              <a:t>Шэфер</a:t>
            </a:r>
            <a:r>
              <a:rPr lang="ru-RU" dirty="0" smtClean="0">
                <a:solidFill>
                  <a:schemeClr val="bg1"/>
                </a:solidFill>
              </a:rPr>
              <a:t> Технолоджи </a:t>
            </a:r>
            <a:r>
              <a:rPr lang="ru-RU" dirty="0" err="1" smtClean="0">
                <a:solidFill>
                  <a:schemeClr val="bg1"/>
                </a:solidFill>
              </a:rPr>
              <a:t>ГМбХ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(г. </a:t>
            </a:r>
            <a:r>
              <a:rPr lang="ru-RU" dirty="0" err="1" smtClean="0">
                <a:solidFill>
                  <a:schemeClr val="bg1"/>
                </a:solidFill>
              </a:rPr>
              <a:t>Херцогенаурах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55246" y="2195638"/>
            <a:ext cx="5753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Заказы № 278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Корпорация МСП, подбор поставщиков из Германии</a:t>
            </a:r>
          </a:p>
        </p:txBody>
      </p:sp>
    </p:spTree>
    <p:extLst>
      <p:ext uri="{BB962C8B-B14F-4D97-AF65-F5344CB8AC3E}">
        <p14:creationId xmlns:p14="http://schemas.microsoft.com/office/powerpoint/2010/main" val="5778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800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 smtClean="0"/>
              <a:t>Рекомендации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7" y="2196434"/>
            <a:ext cx="1045978" cy="1385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7" y="5323089"/>
            <a:ext cx="1057058" cy="13859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prstClr val="white"/>
                </a:solidFill>
              </a:rPr>
              <a:t>2016 </a:t>
            </a:r>
            <a:r>
              <a:rPr lang="ru-RU" dirty="0">
                <a:solidFill>
                  <a:prstClr val="white"/>
                </a:solidFill>
              </a:rPr>
              <a:t>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51961" y="2629527"/>
            <a:ext cx="10331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Портал создан в рамках реализации пункта 41 «дорожной карты», утвержденной распоряжением Председателя Правительства Российской </a:t>
            </a:r>
            <a:r>
              <a:rPr lang="ru-RU" dirty="0" smtClean="0">
                <a:solidFill>
                  <a:prstClr val="black"/>
                </a:solidFill>
              </a:rPr>
              <a:t>Федерации Д.А</a:t>
            </a:r>
            <a:r>
              <a:rPr lang="ru-RU" dirty="0">
                <a:solidFill>
                  <a:prstClr val="black"/>
                </a:solidFill>
              </a:rPr>
              <a:t>. Медведевым </a:t>
            </a:r>
            <a:r>
              <a:rPr lang="ru-RU" dirty="0" smtClean="0">
                <a:solidFill>
                  <a:prstClr val="black"/>
                </a:solidFill>
              </a:rPr>
              <a:t>                         № </a:t>
            </a:r>
            <a:r>
              <a:rPr lang="ru-RU" dirty="0">
                <a:solidFill>
                  <a:prstClr val="black"/>
                </a:solidFill>
              </a:rPr>
              <a:t>1257-р от 17 июня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0833" y="6062678"/>
            <a:ext cx="10331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Министерство экономического развития РФ направило рекомендательно </a:t>
            </a:r>
            <a:r>
              <a:rPr lang="ru-RU" dirty="0" smtClean="0">
                <a:solidFill>
                  <a:prstClr val="black"/>
                </a:solidFill>
              </a:rPr>
              <a:t>письмо </a:t>
            </a:r>
            <a:r>
              <a:rPr lang="ru-RU" dirty="0">
                <a:solidFill>
                  <a:prstClr val="black"/>
                </a:solidFill>
              </a:rPr>
              <a:t>№ </a:t>
            </a:r>
            <a:r>
              <a:rPr lang="ru-RU" dirty="0" smtClean="0">
                <a:solidFill>
                  <a:prstClr val="black"/>
                </a:solidFill>
              </a:rPr>
              <a:t>До1и-135 </a:t>
            </a:r>
            <a:r>
              <a:rPr lang="ru-RU" dirty="0">
                <a:solidFill>
                  <a:prstClr val="black"/>
                </a:solidFill>
              </a:rPr>
              <a:t>от 22.02.17 всем министерствам </a:t>
            </a:r>
            <a:r>
              <a:rPr lang="ru-RU" dirty="0" smtClean="0">
                <a:solidFill>
                  <a:prstClr val="black"/>
                </a:solidFill>
              </a:rPr>
              <a:t>экономики субъектов </a:t>
            </a:r>
            <a:r>
              <a:rPr lang="ru-RU" dirty="0">
                <a:solidFill>
                  <a:prstClr val="black"/>
                </a:solidFill>
              </a:rPr>
              <a:t>Российской </a:t>
            </a:r>
            <a:r>
              <a:rPr lang="ru-RU" dirty="0" smtClean="0">
                <a:solidFill>
                  <a:prstClr val="black"/>
                </a:solidFill>
              </a:rPr>
              <a:t>Федерации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86396" y="4207603"/>
            <a:ext cx="10462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Министерство промышленности и торговли РФ направило рекомендательное </a:t>
            </a:r>
            <a:r>
              <a:rPr lang="ru-RU" dirty="0" smtClean="0">
                <a:solidFill>
                  <a:prstClr val="black"/>
                </a:solidFill>
              </a:rPr>
              <a:t>письмо                              № </a:t>
            </a:r>
            <a:r>
              <a:rPr lang="ru-RU" dirty="0">
                <a:solidFill>
                  <a:prstClr val="black"/>
                </a:solidFill>
              </a:rPr>
              <a:t>32106/02 от </a:t>
            </a:r>
            <a:r>
              <a:rPr lang="ru-RU" dirty="0" smtClean="0">
                <a:solidFill>
                  <a:prstClr val="black"/>
                </a:solidFill>
              </a:rPr>
              <a:t>19.05.17 всем министерствам </a:t>
            </a:r>
            <a:r>
              <a:rPr lang="ru-RU" dirty="0">
                <a:solidFill>
                  <a:prstClr val="black"/>
                </a:solidFill>
              </a:rPr>
              <a:t>промышленности субъектов Российской Федерации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7" y="3774510"/>
            <a:ext cx="1140632" cy="13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5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86" y="5073776"/>
            <a:ext cx="3464884" cy="1715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6"/>
            <a:ext cx="10479314" cy="1404325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r>
              <a:rPr lang="en-US" sz="3100" dirty="0"/>
              <a:t>  </a:t>
            </a:r>
            <a:r>
              <a:rPr lang="ru-RU" sz="3100" dirty="0"/>
              <a:t>Партнеры </a:t>
            </a:r>
            <a:r>
              <a:rPr lang="ru-RU" sz="3100" dirty="0" smtClean="0"/>
              <a:t>портала 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4" name="Picture 11" descr="O:\Портал\список компаний\Ассоциация Машкластер РТ\+МЕРОПРИЯТИЯ\2017\6 Июнь\07-09.06. БМ в Калиниградскую область\выступление\мин эконом развития 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3" y="2018536"/>
            <a:ext cx="4444170" cy="8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O:\Портал\список компаний\Ассоциация Машкластер РТ\+МЕРОПРИЯТИЯ\2017\6 Июнь\07-09.06. БМ в Калиниградскую область\выступление\Минпромторг_логоти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30" y="2148814"/>
            <a:ext cx="4367339" cy="86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124" y="2018536"/>
            <a:ext cx="2951167" cy="1354446"/>
          </a:xfrm>
          <a:prstGeom prst="rect">
            <a:avLst/>
          </a:prstGeom>
        </p:spPr>
      </p:pic>
      <p:pic>
        <p:nvPicPr>
          <p:cNvPr id="5124" name="Picture 4" descr="http://innokam.pro/netcat_files/1/35/h_897e5528a6ad20ef67079769a336c91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20" y="3861827"/>
            <a:ext cx="1495890" cy="1246575"/>
          </a:xfrm>
          <a:prstGeom prst="rect">
            <a:avLst/>
          </a:prstGeom>
          <a:noFill/>
        </p:spPr>
      </p:pic>
      <p:pic>
        <p:nvPicPr>
          <p:cNvPr id="5126" name="Picture 6" descr="http://innokam.pro/netcat_files/1/35/h_8981dc1353b72c5b497328f082c6ddc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13469" y="3529516"/>
            <a:ext cx="2491554" cy="1445982"/>
          </a:xfrm>
          <a:prstGeom prst="rect">
            <a:avLst/>
          </a:prstGeom>
          <a:noFill/>
        </p:spPr>
      </p:pic>
      <p:pic>
        <p:nvPicPr>
          <p:cNvPr id="22" name="Picture 4" descr="O:\Портал\список компаний\Ассоциация Машкластер РТ\+МЕРОПРИЯТИЯ\2017\6 Июнь\07-09.06. БМ в Калиниградскую область\выступление\Союзмаш рф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0" y="5429266"/>
            <a:ext cx="2010588" cy="12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tameken.kz/ru/imagecache/original/atameken-logo_143408178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36" y="3861827"/>
            <a:ext cx="2346491" cy="12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7319" y="3270864"/>
            <a:ext cx="3901778" cy="780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6124" y="5265050"/>
            <a:ext cx="1500737" cy="1449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/>
          <a:srcRect l="17204" t="10988" r="47657" b="72480"/>
          <a:stretch/>
        </p:blipFill>
        <p:spPr>
          <a:xfrm>
            <a:off x="4669543" y="4388908"/>
            <a:ext cx="4416375" cy="1168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719" y="5614161"/>
            <a:ext cx="3030718" cy="1146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58" y="2890840"/>
            <a:ext cx="2286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35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2" b="26431"/>
          <a:stretch/>
        </p:blipFill>
        <p:spPr>
          <a:xfrm>
            <a:off x="6684089" y="5771617"/>
            <a:ext cx="3767749" cy="10606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82" y="3769257"/>
            <a:ext cx="1337318" cy="1263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226" y="3099912"/>
            <a:ext cx="2239129" cy="11742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6"/>
            <a:ext cx="10479314" cy="1404325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r>
              <a:rPr lang="en-US" sz="3100" dirty="0"/>
              <a:t>  </a:t>
            </a:r>
            <a:r>
              <a:rPr lang="ru-RU" sz="3100" dirty="0"/>
              <a:t>Крупные предприятия, пользователи Портала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81" y="2096627"/>
            <a:ext cx="1454486" cy="14544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3"/>
          <a:stretch/>
        </p:blipFill>
        <p:spPr>
          <a:xfrm>
            <a:off x="3296482" y="1992073"/>
            <a:ext cx="3504486" cy="12610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1" y="4274143"/>
            <a:ext cx="2772061" cy="9723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" y="3207700"/>
            <a:ext cx="2959434" cy="9277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6"/>
          <a:stretch/>
        </p:blipFill>
        <p:spPr>
          <a:xfrm>
            <a:off x="4550691" y="4121813"/>
            <a:ext cx="3145011" cy="12001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" y="5385216"/>
            <a:ext cx="3848722" cy="62762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95" y="4062225"/>
            <a:ext cx="2185658" cy="7256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02" y="5152944"/>
            <a:ext cx="2666506" cy="9124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1"/>
          <a:stretch/>
        </p:blipFill>
        <p:spPr>
          <a:xfrm>
            <a:off x="4176912" y="4996531"/>
            <a:ext cx="2417964" cy="139393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1" y="2096627"/>
            <a:ext cx="1071075" cy="14618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36" y="2170238"/>
            <a:ext cx="1437417" cy="155241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" y="5952275"/>
            <a:ext cx="2705501" cy="90183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47" y="4322471"/>
            <a:ext cx="1521567" cy="152156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4" b="17675"/>
          <a:stretch/>
        </p:blipFill>
        <p:spPr>
          <a:xfrm>
            <a:off x="7240730" y="2005953"/>
            <a:ext cx="2258602" cy="14478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22897" r="15053" b="29591"/>
          <a:stretch/>
        </p:blipFill>
        <p:spPr>
          <a:xfrm>
            <a:off x="6638863" y="3437977"/>
            <a:ext cx="3007430" cy="76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6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7"/>
            <a:ext cx="10455965" cy="1396170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pPr algn="just"/>
            <a:r>
              <a:rPr lang="ru-RU" sz="3100" dirty="0" smtClean="0"/>
              <a:t>Статистика Национального портала </a:t>
            </a:r>
            <a:r>
              <a:rPr lang="ru-RU" sz="3100" dirty="0" err="1" smtClean="0"/>
              <a:t>субконтрактации</a:t>
            </a:r>
            <a:r>
              <a:rPr lang="ru-RU" sz="3100" dirty="0" smtClean="0"/>
              <a:t> </a:t>
            </a:r>
            <a:r>
              <a:rPr lang="en-US" sz="3100" dirty="0" smtClean="0"/>
              <a:t>  in</a:t>
            </a:r>
            <a:r>
              <a:rPr lang="en-US" sz="3100" dirty="0"/>
              <a:t>n</a:t>
            </a:r>
            <a:r>
              <a:rPr lang="en-US" sz="3100" dirty="0" smtClean="0"/>
              <a:t>okam.pro</a:t>
            </a:r>
            <a:r>
              <a:rPr lang="ru-RU" sz="3100" dirty="0" smtClean="0"/>
              <a:t> (по состоянию на </a:t>
            </a:r>
            <a:r>
              <a:rPr lang="ru-RU" sz="3100" dirty="0" smtClean="0"/>
              <a:t>12</a:t>
            </a:r>
            <a:r>
              <a:rPr lang="ru-RU" sz="3100" dirty="0" smtClean="0"/>
              <a:t>.12.2017 </a:t>
            </a:r>
            <a:r>
              <a:rPr lang="ru-RU" sz="3100" dirty="0" smtClean="0"/>
              <a:t>г.)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999" y="2235600"/>
            <a:ext cx="11637800" cy="4406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Количество компаний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618 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Количество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заказов –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484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всего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Актуальных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89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Подтверждение связи с заказчиком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-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38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Отправлено Коммерческое предложение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22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Подписано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соглашение о конфиденциальности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- </a:t>
            </a:r>
            <a:r>
              <a:rPr lang="ru-RU" sz="2100" dirty="0" smtClean="0">
                <a:solidFill>
                  <a:prstClr val="black"/>
                </a:solidFill>
                <a:latin typeface="Century Gothic"/>
              </a:rPr>
              <a:t>6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Подписан договор поставки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- </a:t>
            </a:r>
            <a:r>
              <a:rPr lang="ru-RU" sz="2100" noProof="0" dirty="0" smtClean="0">
                <a:solidFill>
                  <a:prstClr val="black"/>
                </a:solidFill>
                <a:latin typeface="Century Gothic"/>
              </a:rPr>
              <a:t>3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Осуществлена первая поставка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- </a:t>
            </a:r>
            <a:r>
              <a:rPr lang="ru-RU" sz="2100" noProof="0" dirty="0">
                <a:solidFill>
                  <a:prstClr val="black"/>
                </a:solidFill>
                <a:latin typeface="Century Gothic"/>
              </a:rPr>
              <a:t>2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Количество объявлений о кооперации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- </a:t>
            </a:r>
            <a:r>
              <a:rPr lang="ru-RU" sz="2100" noProof="0" dirty="0" smtClean="0">
                <a:solidFill>
                  <a:prstClr val="black"/>
                </a:solidFill>
                <a:latin typeface="Century Gothic"/>
              </a:rPr>
              <a:t>20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53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7"/>
            <a:ext cx="10455965" cy="1396170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pPr algn="just"/>
            <a:r>
              <a:rPr lang="ru-RU" sz="3100" dirty="0" smtClean="0"/>
              <a:t>Статистика Национального портала </a:t>
            </a:r>
            <a:r>
              <a:rPr lang="ru-RU" sz="3100" dirty="0" err="1" smtClean="0"/>
              <a:t>субконтрактации</a:t>
            </a:r>
            <a:r>
              <a:rPr lang="ru-RU" sz="3100" dirty="0" smtClean="0"/>
              <a:t> </a:t>
            </a:r>
            <a:r>
              <a:rPr lang="en-US" sz="3100" dirty="0" smtClean="0"/>
              <a:t>  in</a:t>
            </a:r>
            <a:r>
              <a:rPr lang="en-US" sz="3100" dirty="0"/>
              <a:t>n</a:t>
            </a:r>
            <a:r>
              <a:rPr lang="en-US" sz="3100" dirty="0" smtClean="0"/>
              <a:t>okam.pro</a:t>
            </a:r>
            <a:r>
              <a:rPr lang="ru-RU" sz="3100" dirty="0" smtClean="0"/>
              <a:t> (по состоянию на </a:t>
            </a:r>
            <a:r>
              <a:rPr lang="ru-RU" sz="3100" dirty="0" smtClean="0"/>
              <a:t>12</a:t>
            </a:r>
            <a:r>
              <a:rPr lang="ru-RU" sz="3100" dirty="0" smtClean="0"/>
              <a:t>.12.2017 </a:t>
            </a:r>
            <a:r>
              <a:rPr lang="ru-RU" sz="3100" dirty="0" smtClean="0"/>
              <a:t>г.) по </a:t>
            </a:r>
            <a:r>
              <a:rPr lang="ru-RU" sz="3100" dirty="0" smtClean="0"/>
              <a:t>Вологодской </a:t>
            </a:r>
            <a:r>
              <a:rPr lang="ru-RU" sz="3100" dirty="0" smtClean="0"/>
              <a:t>области: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77526"/>
              </p:ext>
            </p:extLst>
          </p:nvPr>
        </p:nvGraphicFramePr>
        <p:xfrm>
          <a:off x="398208" y="2384884"/>
          <a:ext cx="11485398" cy="37635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16519">
                  <a:extLst>
                    <a:ext uri="{9D8B030D-6E8A-4147-A177-3AD203B41FA5}">
                      <a16:colId xmlns:a16="http://schemas.microsoft.com/office/drawing/2014/main" val="2123645317"/>
                    </a:ext>
                  </a:extLst>
                </a:gridCol>
                <a:gridCol w="4361957">
                  <a:extLst>
                    <a:ext uri="{9D8B030D-6E8A-4147-A177-3AD203B41FA5}">
                      <a16:colId xmlns:a16="http://schemas.microsoft.com/office/drawing/2014/main" val="1751985383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2502793687"/>
                    </a:ext>
                  </a:extLst>
                </a:gridCol>
                <a:gridCol w="5217335">
                  <a:extLst>
                    <a:ext uri="{9D8B030D-6E8A-4147-A177-3AD203B41FA5}">
                      <a16:colId xmlns:a16="http://schemas.microsoft.com/office/drawing/2014/main" val="396889531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№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Предприятие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Размещенные </a:t>
                      </a:r>
                      <a:endParaRPr lang="ru-RU" sz="1600" kern="1200" dirty="0" smtClean="0">
                        <a:effectLst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заказы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Заинтересовавшие </a:t>
                      </a:r>
                      <a:r>
                        <a:rPr lang="ru-RU" sz="1600" kern="1200" dirty="0" smtClean="0">
                          <a:effectLst/>
                        </a:rPr>
                        <a:t>заказы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3879180917"/>
                  </a:ext>
                </a:extLst>
              </a:tr>
              <a:tr h="346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  <a:latin typeface="+mn-lt"/>
                        </a:rPr>
                        <a:t>1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+mn-lt"/>
                        </a:rPr>
                        <a:t>Асинтек</a:t>
                      </a:r>
                      <a:r>
                        <a:rPr lang="ru-RU" sz="1600" dirty="0" smtClean="0">
                          <a:latin typeface="+mn-lt"/>
                        </a:rPr>
                        <a:t> ООО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нет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kern="50" dirty="0" smtClean="0">
                          <a:effectLst/>
                          <a:latin typeface="+mn-lt"/>
                          <a:ea typeface="Andale Sans UI"/>
                        </a:rPr>
                        <a:t>1) Изготовление </a:t>
                      </a:r>
                      <a:r>
                        <a:rPr lang="ru-RU" sz="1600" b="1" kern="50" dirty="0">
                          <a:effectLst/>
                          <a:latin typeface="+mn-lt"/>
                          <a:ea typeface="Andale Sans UI"/>
                        </a:rPr>
                        <a:t>комплектующих для </a:t>
                      </a:r>
                      <a:r>
                        <a:rPr lang="ru-RU" sz="1600" b="1" kern="50" dirty="0" smtClean="0">
                          <a:effectLst/>
                          <a:latin typeface="+mn-lt"/>
                          <a:ea typeface="Andale Sans UI"/>
                        </a:rPr>
                        <a:t>магистраль-</a:t>
                      </a:r>
                      <a:r>
                        <a:rPr lang="ru-RU" sz="1600" b="1" kern="50" dirty="0" err="1" smtClean="0">
                          <a:effectLst/>
                          <a:latin typeface="+mn-lt"/>
                          <a:ea typeface="Andale Sans UI"/>
                        </a:rPr>
                        <a:t>ных</a:t>
                      </a:r>
                      <a:r>
                        <a:rPr lang="ru-RU" sz="1600" b="1" kern="50" dirty="0" smtClean="0">
                          <a:effectLst/>
                          <a:latin typeface="+mn-lt"/>
                          <a:ea typeface="Andale Sans UI"/>
                        </a:rPr>
                        <a:t> </a:t>
                      </a:r>
                      <a:r>
                        <a:rPr lang="ru-RU" sz="1600" b="1" kern="50" dirty="0">
                          <a:effectLst/>
                          <a:latin typeface="+mn-lt"/>
                          <a:ea typeface="Andale Sans UI"/>
                        </a:rPr>
                        <a:t>нефтепроводов - заказ № 355. </a:t>
                      </a:r>
                      <a:r>
                        <a:rPr lang="ru-RU" sz="1600" kern="50" dirty="0">
                          <a:effectLst/>
                          <a:latin typeface="+mn-lt"/>
                          <a:ea typeface="Andale Sans UI"/>
                        </a:rPr>
                        <a:t>Статус -  Отказ (07.08.2017</a:t>
                      </a:r>
                      <a:r>
                        <a:rPr lang="ru-RU" sz="1600" kern="50" dirty="0" smtClean="0">
                          <a:effectLst/>
                          <a:latin typeface="+mn-lt"/>
                          <a:ea typeface="Andale Sans UI"/>
                        </a:rPr>
                        <a:t>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kern="50" dirty="0" smtClean="0">
                          <a:effectLst/>
                          <a:latin typeface="+mn-lt"/>
                          <a:ea typeface="Andale Sans UI"/>
                        </a:rPr>
                        <a:t>2) Изготовление нержавеющего </a:t>
                      </a:r>
                      <a:r>
                        <a:rPr lang="ru-RU" sz="1600" b="1" kern="50" dirty="0" err="1" smtClean="0">
                          <a:effectLst/>
                          <a:latin typeface="+mn-lt"/>
                          <a:ea typeface="Andale Sans UI"/>
                        </a:rPr>
                        <a:t>сульфуратора</a:t>
                      </a:r>
                      <a:r>
                        <a:rPr lang="ru-RU" sz="1600" b="1" kern="50" dirty="0" smtClean="0">
                          <a:effectLst/>
                          <a:latin typeface="+mn-lt"/>
                          <a:ea typeface="Andale Sans UI"/>
                        </a:rPr>
                        <a:t> – заказ</a:t>
                      </a:r>
                      <a:r>
                        <a:rPr lang="ru-RU" sz="1600" b="1" kern="50" baseline="0" dirty="0" smtClean="0">
                          <a:effectLst/>
                          <a:latin typeface="+mn-lt"/>
                          <a:ea typeface="Andale Sans UI"/>
                        </a:rPr>
                        <a:t> </a:t>
                      </a:r>
                      <a:r>
                        <a:rPr lang="ru-RU" sz="1600" b="1" kern="50" dirty="0" smtClean="0">
                          <a:effectLst/>
                          <a:latin typeface="+mn-lt"/>
                          <a:ea typeface="Andale Sans UI"/>
                        </a:rPr>
                        <a:t>№ 327.</a:t>
                      </a:r>
                      <a:r>
                        <a:rPr lang="ru-RU" sz="1600" b="1" kern="50" baseline="0" dirty="0" smtClean="0">
                          <a:effectLst/>
                          <a:latin typeface="+mn-lt"/>
                          <a:ea typeface="Andale Sans UI"/>
                        </a:rPr>
                        <a:t> </a:t>
                      </a:r>
                      <a:r>
                        <a:rPr lang="ru-RU" sz="1600" kern="50" dirty="0" smtClean="0">
                          <a:effectLst/>
                          <a:latin typeface="+mn-lt"/>
                          <a:ea typeface="Andale Sans UI"/>
                        </a:rPr>
                        <a:t>Статус – Отказ (16.07.2017)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046564626"/>
                  </a:ext>
                </a:extLst>
              </a:tr>
              <a:tr h="346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  <a:latin typeface="+mn-lt"/>
                        </a:rPr>
                        <a:t>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  <a:latin typeface="+mn-lt"/>
                        </a:rPr>
                        <a:t>Вологодский оптико-механический завод</a:t>
                      </a:r>
                      <a:r>
                        <a:rPr lang="ru-RU" sz="1600" kern="1200" baseline="0" dirty="0" smtClean="0">
                          <a:effectLst/>
                          <a:latin typeface="+mn-lt"/>
                        </a:rPr>
                        <a:t> АО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  <a:latin typeface="+mn-lt"/>
                        </a:rPr>
                        <a:t>нет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+mn-lt"/>
                          <a:ea typeface="Andale Sans UI"/>
                        </a:rPr>
                        <a:t>нет</a:t>
                      </a:r>
                      <a:endParaRPr lang="ru-RU" sz="1600" kern="50" dirty="0">
                        <a:effectLst/>
                        <a:latin typeface="+mn-lt"/>
                        <a:ea typeface="Andale Sans UI"/>
                      </a:endParaRP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936646987"/>
                  </a:ext>
                </a:extLst>
              </a:tr>
              <a:tr h="346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  <a:latin typeface="+mn-lt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Северсталь ПАО</a:t>
                      </a: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  <a:latin typeface="+mn-lt"/>
                        </a:rPr>
                        <a:t>нет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 Металлопрокат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заказ № 326.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Статус - Отправлено коммерческое предложение (23.08.2017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 Металлопрокат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заказ № 320.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Статус - Отправлено коммерческое предложение (23.08.2017)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53247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4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7"/>
            <a:ext cx="10455965" cy="1396170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pPr algn="just"/>
            <a:r>
              <a:rPr lang="ru-RU" sz="3100" dirty="0" smtClean="0"/>
              <a:t>Истории успеха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9405" y="3804964"/>
            <a:ext cx="54935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/>
              </a:rPr>
              <a:t>Завод точного литья «</a:t>
            </a:r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Термолит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» (Республика Татарстан, г. Набережные Челны) зарегистрировался на Национальном портале субконтрактации </a:t>
            </a:r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inokam.pro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/>
              </a:rPr>
              <a:t>13 марта 2017 года.</a:t>
            </a:r>
          </a:p>
          <a:p>
            <a:pPr algn="ctr"/>
            <a:endParaRPr lang="ru-RU" dirty="0" smtClean="0">
              <a:solidFill>
                <a:prstClr val="black"/>
              </a:solidFill>
              <a:latin typeface="Century Gothic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/>
              </a:rPr>
              <a:t>В июле 2017 года выполнило поставку изделия </a:t>
            </a:r>
            <a:r>
              <a:rPr lang="ru-RU" dirty="0">
                <a:solidFill>
                  <a:prstClr val="black"/>
                </a:solidFill>
                <a:latin typeface="Century Gothic"/>
              </a:rPr>
              <a:t>по заказу № 258 «Изготовление оси растяжек».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92" y="2481652"/>
            <a:ext cx="4713408" cy="1089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55" y="2367436"/>
            <a:ext cx="5438775" cy="8109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90641" y="3789836"/>
            <a:ext cx="52603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/>
              </a:rPr>
              <a:t>ООО «ПКФ «</a:t>
            </a:r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Бетар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» (Республика Татарстан, г. Чистополь) зарегистрировалось на Национальном портале субконтрактации </a:t>
            </a:r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inokam.pro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3 мая 2017 года. </a:t>
            </a:r>
          </a:p>
          <a:p>
            <a:pPr algn="ctr"/>
            <a:endParaRPr lang="ru-RU" dirty="0" smtClean="0">
              <a:solidFill>
                <a:prstClr val="black"/>
              </a:solidFill>
              <a:latin typeface="Century Gothic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/>
              </a:rPr>
              <a:t>В июле 2017 года выполнило поставку изделия </a:t>
            </a:r>
            <a:r>
              <a:rPr lang="ru-RU" dirty="0">
                <a:solidFill>
                  <a:prstClr val="black"/>
                </a:solidFill>
                <a:latin typeface="Century Gothic"/>
              </a:rPr>
              <a:t>по заказу № 315 «Изготовление деталей кулачкового механизма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».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799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2400" dirty="0" smtClean="0">
                <a:latin typeface="Trebuchet MS" pitchFamily="34" charset="0"/>
                <a:cs typeface="Times New Roman" panose="02020603050405020304" pitchFamily="18" charset="0"/>
              </a:rPr>
              <a:t>Камский инновационный территориально-производственный кластер,</a:t>
            </a:r>
            <a:br>
              <a:rPr lang="ru-RU" sz="2400" dirty="0" smtClean="0">
                <a:latin typeface="Trebuchet MS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rebuchet MS" pitchFamily="34" charset="0"/>
                <a:cs typeface="Times New Roman" panose="02020603050405020304" pitchFamily="18" charset="0"/>
              </a:rPr>
              <a:t>Центр кластерного развития субъектов малого среднего предпринимательства, Машиностроительный кластер Республики Татарстан</a:t>
            </a:r>
            <a:endParaRPr lang="ru-RU" sz="2400" dirty="0">
              <a:latin typeface="Trebuchet MS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48527"/>
            <a:ext cx="1219199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 smtClean="0">
              <a:solidFill>
                <a:schemeClr val="bg1"/>
              </a:solidFill>
              <a:latin typeface="Trebuchet M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  <a:cs typeface="Times New Roman" panose="02020603050405020304" pitchFamily="18" charset="0"/>
              </a:rPr>
              <a:t>Члены кластеров </a:t>
            </a:r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  <a:cs typeface="Times New Roman" panose="02020603050405020304" pitchFamily="18" charset="0"/>
              </a:rPr>
              <a:t>– более 300 организаций;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  <a:cs typeface="Times New Roman" panose="02020603050405020304" pitchFamily="18" charset="0"/>
              </a:rPr>
              <a:t>Оборот </a:t>
            </a:r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  <a:cs typeface="Times New Roman" panose="02020603050405020304" pitchFamily="18" charset="0"/>
              </a:rPr>
              <a:t>– 600 млрд. руб.;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  <a:cs typeface="Times New Roman" panose="02020603050405020304" pitchFamily="18" charset="0"/>
              </a:rPr>
              <a:t>Рабочие </a:t>
            </a:r>
            <a:r>
              <a:rPr lang="ru-RU" sz="2400" b="1" dirty="0">
                <a:solidFill>
                  <a:schemeClr val="bg1"/>
                </a:solidFill>
                <a:latin typeface="Trebuchet MS" pitchFamily="34" charset="0"/>
                <a:cs typeface="Times New Roman" panose="02020603050405020304" pitchFamily="18" charset="0"/>
              </a:rPr>
              <a:t>места </a:t>
            </a:r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  <a:cs typeface="Times New Roman" panose="02020603050405020304" pitchFamily="18" charset="0"/>
              </a:rPr>
              <a:t>– более 110 тыс.</a:t>
            </a:r>
          </a:p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‎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4486" y="4154185"/>
            <a:ext cx="1122302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 smtClean="0">
              <a:solidFill>
                <a:schemeClr val="bg1"/>
              </a:solidFill>
              <a:latin typeface="Trebuchet MS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ОСНОВНАЯ СПЕЦИАЛИЗАЦИЯ КЛАСТЕРОВ</a:t>
            </a:r>
            <a:endParaRPr lang="ru-RU" sz="2400" dirty="0" smtClean="0">
              <a:solidFill>
                <a:schemeClr val="bg1"/>
              </a:solidFill>
              <a:latin typeface="Trebuchet MS" pitchFamily="34" charset="0"/>
              <a:cs typeface="Times New Roman" pitchFamily="18" charset="0"/>
            </a:endParaRPr>
          </a:p>
          <a:p>
            <a:pPr marL="265113" indent="-265113" algn="ctr">
              <a:buFont typeface="Calibri" pitchFamily="34" charset="0"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Машиностроение;</a:t>
            </a:r>
            <a:endParaRPr lang="ru-RU" sz="2400" dirty="0">
              <a:solidFill>
                <a:schemeClr val="bg1"/>
              </a:solidFill>
              <a:latin typeface="Trebuchet MS" pitchFamily="34" charset="0"/>
              <a:cs typeface="Times New Roman" pitchFamily="18" charset="0"/>
            </a:endParaRPr>
          </a:p>
          <a:p>
            <a:pPr marL="265113" indent="-265113" algn="ctr">
              <a:buFont typeface="Calibri" pitchFamily="34" charset="0"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Нефтепереработка;</a:t>
            </a:r>
          </a:p>
          <a:p>
            <a:pPr marL="265113" indent="-265113" algn="ctr">
              <a:buFont typeface="Calibri" pitchFamily="34" charset="0"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 Нефтехимия. </a:t>
            </a:r>
            <a:endParaRPr lang="ru-RU" sz="2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13"/>
          <a:stretch/>
        </p:blipFill>
        <p:spPr bwMode="auto">
          <a:xfrm>
            <a:off x="560656" y="2535133"/>
            <a:ext cx="958427" cy="840148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7" r="30939" b="22865"/>
          <a:stretch/>
        </p:blipFill>
        <p:spPr bwMode="auto">
          <a:xfrm>
            <a:off x="560656" y="3867610"/>
            <a:ext cx="877421" cy="860462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7" y="5245307"/>
            <a:ext cx="819020" cy="81709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557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7"/>
            <a:ext cx="10455965" cy="1396170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pPr marL="176213">
              <a:tabLst>
                <a:tab pos="176213" algn="l"/>
              </a:tabLst>
            </a:pPr>
            <a:r>
              <a:rPr lang="ru-RU" sz="3100" dirty="0" smtClean="0"/>
              <a:t>Приглашаем </a:t>
            </a:r>
            <a:r>
              <a:rPr lang="ru-RU" sz="3100" dirty="0"/>
              <a:t>к </a:t>
            </a:r>
            <a:r>
              <a:rPr lang="ru-RU" sz="3100" dirty="0" smtClean="0"/>
              <a:t>сотрудничеству. </a:t>
            </a:r>
            <a:br>
              <a:rPr lang="ru-RU" sz="3100" dirty="0" smtClean="0"/>
            </a:br>
            <a:r>
              <a:rPr lang="ru-RU" sz="3100" dirty="0" smtClean="0"/>
              <a:t>Предлагаем</a:t>
            </a:r>
            <a:r>
              <a:rPr lang="en-US" sz="3100" dirty="0" smtClean="0"/>
              <a:t> </a:t>
            </a:r>
            <a:r>
              <a:rPr lang="ru-RU" sz="3100" dirty="0" smtClean="0"/>
              <a:t> промышленным предприятиям: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748" y="2794706"/>
            <a:ext cx="1185062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prstClr val="black"/>
                </a:solidFill>
              </a:rPr>
              <a:t>Зарегистрироваться на Национальном портале </a:t>
            </a:r>
            <a:r>
              <a:rPr lang="ru-RU" sz="2800" dirty="0" err="1" smtClean="0">
                <a:solidFill>
                  <a:prstClr val="black"/>
                </a:solidFill>
              </a:rPr>
              <a:t>субконтрактации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innokam.pro</a:t>
            </a:r>
            <a:endParaRPr lang="en-US" sz="2800" dirty="0">
              <a:solidFill>
                <a:prstClr val="black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prstClr val="black"/>
                </a:solidFill>
              </a:rPr>
              <a:t>Разместить баннер Национального портала </a:t>
            </a:r>
            <a:r>
              <a:rPr lang="ru-RU" sz="2800" dirty="0" err="1" smtClean="0">
                <a:solidFill>
                  <a:prstClr val="black"/>
                </a:solidFill>
              </a:rPr>
              <a:t>субконтрактации</a:t>
            </a:r>
            <a:r>
              <a:rPr lang="ru-RU" sz="2800" dirty="0" smtClean="0">
                <a:solidFill>
                  <a:prstClr val="black"/>
                </a:solidFill>
              </a:rPr>
              <a:t> innokam.pro</a:t>
            </a:r>
            <a:endParaRPr lang="en-US" sz="2800" dirty="0">
              <a:solidFill>
                <a:prstClr val="black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prstClr val="black"/>
                </a:solidFill>
              </a:rPr>
              <a:t>Начать </a:t>
            </a:r>
            <a:r>
              <a:rPr lang="ru-RU" sz="2800" dirty="0">
                <a:solidFill>
                  <a:prstClr val="black"/>
                </a:solidFill>
              </a:rPr>
              <a:t>размещать заказы по изготовлению сложно-технической </a:t>
            </a:r>
            <a:r>
              <a:rPr lang="ru-RU" sz="2800" dirty="0" smtClean="0">
                <a:solidFill>
                  <a:prstClr val="black"/>
                </a:solidFill>
              </a:rPr>
              <a:t>продукции</a:t>
            </a:r>
            <a:endParaRPr lang="en-US" sz="2800" dirty="0" smtClean="0">
              <a:solidFill>
                <a:prstClr val="black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prstClr val="black"/>
                </a:solidFill>
              </a:rPr>
              <a:t>Начать </a:t>
            </a:r>
            <a:r>
              <a:rPr lang="ru-RU" sz="2800" dirty="0">
                <a:solidFill>
                  <a:prstClr val="black"/>
                </a:solidFill>
              </a:rPr>
              <a:t>участие в разработке и изготовлении заказов размещаемых на портале innokam.pro</a:t>
            </a:r>
          </a:p>
          <a:p>
            <a:pPr marL="514350" indent="-514350" algn="just">
              <a:buFont typeface="+mj-lt"/>
              <a:buAutoNum type="arabicPeriod"/>
            </a:pPr>
            <a:endParaRPr lang="ru-RU" sz="3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529485"/>
            <a:ext cx="12192000" cy="3905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Администратор Портала: Усова Юлия</a:t>
            </a:r>
          </a:p>
          <a:p>
            <a:pPr marL="0" indent="0" algn="ctr">
              <a:buNone/>
            </a:pPr>
            <a:r>
              <a:rPr lang="ru-RU" sz="3200" dirty="0"/>
              <a:t>Тел.: +7 (8552) 53-43-43</a:t>
            </a:r>
          </a:p>
          <a:p>
            <a:pPr marL="0" indent="0" algn="ctr">
              <a:buNone/>
            </a:pPr>
            <a:r>
              <a:rPr lang="ru-RU" sz="3200" dirty="0"/>
              <a:t>Моб.: +7 (965) 610-47-21</a:t>
            </a:r>
          </a:p>
          <a:p>
            <a:pPr marL="0" indent="0" algn="ctr">
              <a:buNone/>
            </a:pPr>
            <a:r>
              <a:rPr lang="en-US" sz="3200" dirty="0">
                <a:hlinkClick r:id="rId2"/>
              </a:rPr>
              <a:t>yy@innokam.pro</a:t>
            </a:r>
          </a:p>
          <a:p>
            <a:pPr marL="0" indent="0" algn="ctr">
              <a:buNone/>
            </a:pPr>
            <a:endParaRPr lang="ru-RU" sz="32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85340"/>
            <a:ext cx="10435771" cy="1403117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/>
          <a:lstStyle/>
          <a:p>
            <a:r>
              <a:rPr lang="en-US" dirty="0"/>
              <a:t>  </a:t>
            </a:r>
            <a:r>
              <a:rPr lang="ru-RU" smtClean="0"/>
              <a:t>Наши контакты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09777" y="5710812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500" b="1" dirty="0">
                <a:solidFill>
                  <a:schemeClr val="bg1">
                    <a:lumMod val="65000"/>
                  </a:schemeClr>
                </a:solidFill>
              </a:rPr>
              <a:t>Развивайте свой бизнес вместе </a:t>
            </a:r>
          </a:p>
          <a:p>
            <a:pPr algn="ctr"/>
            <a:r>
              <a:rPr lang="ru-RU" sz="2500" b="1" dirty="0">
                <a:solidFill>
                  <a:schemeClr val="bg1">
                    <a:lumMod val="65000"/>
                  </a:schemeClr>
                </a:solidFill>
              </a:rPr>
              <a:t>с Порталом </a:t>
            </a:r>
            <a:r>
              <a:rPr lang="en-US" sz="2500" b="1" dirty="0">
                <a:solidFill>
                  <a:schemeClr val="bg1">
                    <a:lumMod val="65000"/>
                  </a:schemeClr>
                </a:solidFill>
              </a:rPr>
              <a:t>innokam.pro</a:t>
            </a:r>
            <a:r>
              <a:rPr lang="ru-RU" sz="2500" b="1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233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61" y="2108299"/>
            <a:ext cx="1947774" cy="14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799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3000" dirty="0" smtClean="0"/>
              <a:t>Цифровая </a:t>
            </a:r>
            <a:r>
              <a:rPr lang="ru-RU" sz="3000" dirty="0"/>
              <a:t>индустрия 4.0. Автоматизация привлечения </a:t>
            </a:r>
            <a:r>
              <a:rPr lang="ru-RU" sz="3000" dirty="0" smtClean="0"/>
              <a:t>  заказов </a:t>
            </a:r>
            <a:r>
              <a:rPr lang="ru-RU" sz="3000" dirty="0"/>
              <a:t>на разработку и изготовление сложно-технической </a:t>
            </a:r>
            <a:r>
              <a:rPr lang="ru-RU" sz="3000" dirty="0" smtClean="0"/>
              <a:t>продукции</a:t>
            </a:r>
            <a:endParaRPr lang="ru-RU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9935" y="4557252"/>
            <a:ext cx="2740743" cy="199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dirty="0" smtClean="0">
              <a:solidFill>
                <a:schemeClr val="bg1"/>
              </a:solidFill>
            </a:endParaRPr>
          </a:p>
          <a:p>
            <a:pPr algn="ctr"/>
            <a:endParaRPr lang="ru-RU" sz="2500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1784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Индустрия 1.0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Механизация: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замена мускульной силы на энергию пара</a:t>
            </a:r>
          </a:p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endParaRPr lang="ru-RU" sz="2500" dirty="0">
              <a:solidFill>
                <a:schemeClr val="bg1"/>
              </a:solidFill>
            </a:endParaRPr>
          </a:p>
          <a:p>
            <a:pPr algn="ctr"/>
            <a:endParaRPr lang="ru-RU" sz="25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0678" y="4247534"/>
            <a:ext cx="2757948" cy="230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 smtClean="0">
              <a:solidFill>
                <a:schemeClr val="bg1"/>
              </a:solidFill>
            </a:endParaRPr>
          </a:p>
          <a:p>
            <a:pPr algn="ctr"/>
            <a:endParaRPr lang="ru-RU" sz="25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1870</a:t>
            </a:r>
            <a:endParaRPr lang="ru-RU" sz="2500" b="1" dirty="0">
              <a:solidFill>
                <a:schemeClr val="bg1"/>
              </a:solidFill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</a:rPr>
              <a:t>Индустрия </a:t>
            </a:r>
            <a:r>
              <a:rPr lang="ru-RU" sz="2200" dirty="0" smtClean="0">
                <a:solidFill>
                  <a:schemeClr val="bg1"/>
                </a:solidFill>
              </a:rPr>
              <a:t>2.0</a:t>
            </a:r>
            <a:endParaRPr lang="ru-RU" sz="22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Электрификация: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Внедрение конвейерного производства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sz="1400" dirty="0">
              <a:solidFill>
                <a:schemeClr val="bg1"/>
              </a:solidFill>
            </a:endParaRP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88626" y="3893573"/>
            <a:ext cx="2757948" cy="2654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1969</a:t>
            </a:r>
            <a:endParaRPr lang="ru-RU" sz="2500" b="1" dirty="0">
              <a:solidFill>
                <a:schemeClr val="bg1"/>
              </a:solidFill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</a:rPr>
              <a:t>Индустрия </a:t>
            </a:r>
            <a:r>
              <a:rPr lang="ru-RU" sz="2200" dirty="0" smtClean="0">
                <a:solidFill>
                  <a:schemeClr val="bg1"/>
                </a:solidFill>
              </a:rPr>
              <a:t>3.0</a:t>
            </a:r>
            <a:endParaRPr lang="ru-RU" sz="22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Автоматизация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Внедрение </a:t>
            </a:r>
            <a:r>
              <a:rPr lang="ru-RU" dirty="0" smtClean="0">
                <a:solidFill>
                  <a:schemeClr val="bg1"/>
                </a:solidFill>
              </a:rPr>
              <a:t>роботизированных систем с ЧПУ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46574" y="3524863"/>
            <a:ext cx="2757948" cy="3023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Сегодня</a:t>
            </a:r>
            <a:endParaRPr lang="ru-RU" sz="2500" b="1" dirty="0">
              <a:solidFill>
                <a:schemeClr val="bg1"/>
              </a:solidFill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</a:rPr>
              <a:t>Индустрия </a:t>
            </a:r>
            <a:r>
              <a:rPr lang="ru-RU" sz="2200" dirty="0" smtClean="0">
                <a:solidFill>
                  <a:schemeClr val="bg1"/>
                </a:solidFill>
              </a:rPr>
              <a:t>4.0</a:t>
            </a:r>
            <a:endParaRPr lang="ru-RU" sz="22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«Умное производство»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8" r="87237"/>
          <a:stretch/>
        </p:blipFill>
        <p:spPr bwMode="auto">
          <a:xfrm>
            <a:off x="1030927" y="2980210"/>
            <a:ext cx="1858757" cy="156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78" y="2624138"/>
            <a:ext cx="26098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4" t="27667" r="32930"/>
          <a:stretch/>
        </p:blipFill>
        <p:spPr bwMode="auto">
          <a:xfrm>
            <a:off x="6538451" y="2341100"/>
            <a:ext cx="1858297" cy="155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7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800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/>
              <a:t>  </a:t>
            </a:r>
            <a:r>
              <a:rPr lang="ru-RU" sz="3100" dirty="0" smtClean="0"/>
              <a:t>Цели и задачи</a:t>
            </a:r>
            <a:endParaRPr lang="ru-RU" sz="3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027589"/>
              </p:ext>
            </p:extLst>
          </p:nvPr>
        </p:nvGraphicFramePr>
        <p:xfrm>
          <a:off x="453922" y="2316260"/>
          <a:ext cx="11429684" cy="454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864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800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 smtClean="0"/>
              <a:t>	Продукты и услуги</a:t>
            </a:r>
            <a:endParaRPr lang="ru-RU" sz="3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50355665"/>
              </p:ext>
            </p:extLst>
          </p:nvPr>
        </p:nvGraphicFramePr>
        <p:xfrm>
          <a:off x="0" y="1999268"/>
          <a:ext cx="12192000" cy="466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68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800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/>
              <a:t>  Принцип работы </a:t>
            </a:r>
            <a:br>
              <a:rPr lang="ru-RU" sz="3100" dirty="0"/>
            </a:br>
            <a:r>
              <a:rPr lang="ru-RU" sz="3100" dirty="0"/>
              <a:t>  Национального портала </a:t>
            </a:r>
            <a:r>
              <a:rPr lang="ru-RU" sz="3100" dirty="0" err="1"/>
              <a:t>субконтрактации</a:t>
            </a:r>
            <a:r>
              <a:rPr lang="ru-RU" sz="3100" dirty="0"/>
              <a:t> </a:t>
            </a:r>
            <a:r>
              <a:rPr lang="en-US" sz="3100" dirty="0"/>
              <a:t>innokam.pro</a:t>
            </a:r>
            <a:endParaRPr lang="ru-RU" sz="3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202838"/>
              </p:ext>
            </p:extLst>
          </p:nvPr>
        </p:nvGraphicFramePr>
        <p:xfrm>
          <a:off x="681038" y="2292626"/>
          <a:ext cx="11202568" cy="357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1038" y="5881343"/>
            <a:ext cx="1103906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FF0000"/>
                </a:solidFill>
              </a:rPr>
              <a:t>Только прямой </a:t>
            </a:r>
            <a:r>
              <a:rPr lang="ru-RU" sz="1700" b="1" dirty="0" smtClean="0">
                <a:solidFill>
                  <a:srgbClr val="FF0000"/>
                </a:solidFill>
              </a:rPr>
              <a:t>контакт </a:t>
            </a:r>
            <a:r>
              <a:rPr lang="ru-RU" sz="1700" b="1" dirty="0">
                <a:solidFill>
                  <a:srgbClr val="FF0000"/>
                </a:solidFill>
              </a:rPr>
              <a:t>между заказчиком и поставщиком! </a:t>
            </a:r>
            <a:r>
              <a:rPr lang="ru-RU" sz="1700" b="1" dirty="0">
                <a:solidFill>
                  <a:schemeClr val="bg1"/>
                </a:solidFill>
              </a:rPr>
              <a:t>Участником Портала может стать только проверенный производитель товаров или услуг. Регистрация на Портале проводится после рекомендации органов власти структур поддержки бизнеса.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4102100" y="4368800"/>
            <a:ext cx="762000" cy="58420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7823200" y="4368800"/>
            <a:ext cx="762000" cy="58420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Скругленный прямоугольник 52"/>
          <p:cNvSpPr/>
          <p:nvPr/>
        </p:nvSpPr>
        <p:spPr>
          <a:xfrm>
            <a:off x="2949332" y="4519225"/>
            <a:ext cx="2012544" cy="192793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Скругленный прямоугольник 50"/>
          <p:cNvSpPr/>
          <p:nvPr/>
        </p:nvSpPr>
        <p:spPr>
          <a:xfrm>
            <a:off x="9872155" y="2288014"/>
            <a:ext cx="1972491" cy="192793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Скругленный прямоугольник 48"/>
          <p:cNvSpPr/>
          <p:nvPr/>
        </p:nvSpPr>
        <p:spPr>
          <a:xfrm>
            <a:off x="7600966" y="2322521"/>
            <a:ext cx="1972491" cy="192793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Скругленный прямоугольник 41"/>
          <p:cNvSpPr/>
          <p:nvPr/>
        </p:nvSpPr>
        <p:spPr>
          <a:xfrm>
            <a:off x="5294540" y="2347791"/>
            <a:ext cx="1972491" cy="192793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Скругленный прямоугольник 40"/>
          <p:cNvSpPr/>
          <p:nvPr/>
        </p:nvSpPr>
        <p:spPr>
          <a:xfrm>
            <a:off x="2969359" y="2322521"/>
            <a:ext cx="1972491" cy="192793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Скругленный прямоугольник 39"/>
          <p:cNvSpPr/>
          <p:nvPr/>
        </p:nvSpPr>
        <p:spPr>
          <a:xfrm>
            <a:off x="662187" y="2322521"/>
            <a:ext cx="1972491" cy="192793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64"/>
            <a:ext cx="10464800" cy="1411314"/>
          </a:xfrm>
          <a:gradFill rotWithShape="0"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  <a:tileRect t="-38651" r="-16505" b="-343058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 smtClean="0"/>
              <a:t>Проект </a:t>
            </a:r>
            <a:r>
              <a:rPr lang="ru-RU" sz="3100" dirty="0"/>
              <a:t>Национального портала </a:t>
            </a:r>
            <a:r>
              <a:rPr lang="ru-RU" sz="3100" dirty="0" err="1"/>
              <a:t>субконтрактации</a:t>
            </a:r>
            <a:r>
              <a:rPr lang="ru-RU" sz="3100" dirty="0"/>
              <a:t> </a:t>
            </a:r>
            <a:r>
              <a:rPr lang="en-US" sz="3100" dirty="0" smtClean="0"/>
              <a:t>innokam.pro</a:t>
            </a:r>
            <a:r>
              <a:rPr lang="ru-RU" sz="3100" dirty="0" smtClean="0"/>
              <a:t> для мониторинга и дозагрузки свободных производственных мощностей </a:t>
            </a:r>
            <a:endParaRPr lang="ru-RU" sz="3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Скругленный прямоугольник 4"/>
          <p:cNvSpPr txBox="1"/>
          <p:nvPr/>
        </p:nvSpPr>
        <p:spPr>
          <a:xfrm>
            <a:off x="643158" y="3192866"/>
            <a:ext cx="1972491" cy="77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>
                <a:solidFill>
                  <a:schemeClr val="bg1"/>
                </a:solidFill>
              </a:rPr>
              <a:t>Заказчик</a:t>
            </a:r>
          </a:p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i="1" kern="1200" dirty="0">
                <a:solidFill>
                  <a:schemeClr val="bg1"/>
                </a:solidFill>
              </a:rPr>
              <a:t>размещает заказ</a:t>
            </a:r>
          </a:p>
        </p:txBody>
      </p:sp>
      <p:sp>
        <p:nvSpPr>
          <p:cNvPr id="9" name="Овал 8"/>
          <p:cNvSpPr/>
          <p:nvPr/>
        </p:nvSpPr>
        <p:spPr>
          <a:xfrm>
            <a:off x="1345412" y="2408301"/>
            <a:ext cx="606039" cy="581711"/>
          </a:xfrm>
          <a:prstGeom prst="ellipse">
            <a:avLst/>
          </a:prstGeom>
          <a:blipFill rotWithShape="1">
            <a:blip r:embed="rId2"/>
            <a:srcRect/>
            <a:stretch>
              <a:fillRect l="-13000" r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Скругленный прямоугольник 4"/>
          <p:cNvSpPr txBox="1"/>
          <p:nvPr/>
        </p:nvSpPr>
        <p:spPr>
          <a:xfrm>
            <a:off x="5232174" y="3171033"/>
            <a:ext cx="2142308" cy="77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50" b="1" kern="1200" dirty="0">
                <a:solidFill>
                  <a:schemeClr val="bg1"/>
                </a:solidFill>
              </a:rPr>
              <a:t>Автоматическая рассылка</a:t>
            </a:r>
          </a:p>
        </p:txBody>
      </p:sp>
      <p:sp>
        <p:nvSpPr>
          <p:cNvPr id="14" name="Овал 13"/>
          <p:cNvSpPr/>
          <p:nvPr/>
        </p:nvSpPr>
        <p:spPr>
          <a:xfrm>
            <a:off x="5993219" y="2423555"/>
            <a:ext cx="575132" cy="570294"/>
          </a:xfrm>
          <a:prstGeom prst="ellipse">
            <a:avLst/>
          </a:prstGeom>
          <a:blipFill rotWithShape="1">
            <a:blip r:embed="rId3"/>
            <a:srcRect/>
            <a:stretch>
              <a:fillRect l="-24000" r="-2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Скругленный прямоугольник 4"/>
          <p:cNvSpPr txBox="1"/>
          <p:nvPr/>
        </p:nvSpPr>
        <p:spPr>
          <a:xfrm>
            <a:off x="2876011" y="3166122"/>
            <a:ext cx="2142308" cy="77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50" b="1" dirty="0" smtClean="0">
                <a:solidFill>
                  <a:schemeClr val="bg1"/>
                </a:solidFill>
              </a:rPr>
              <a:t>Обработка заказа в облаке </a:t>
            </a:r>
            <a:r>
              <a:rPr lang="en-US" sz="1750" b="1" dirty="0" err="1" smtClean="0">
                <a:solidFill>
                  <a:schemeClr val="bg1"/>
                </a:solidFill>
              </a:rPr>
              <a:t>IoT</a:t>
            </a:r>
            <a:endParaRPr lang="ru-RU" sz="1750" b="1" kern="1200" dirty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4"/>
          <p:cNvSpPr txBox="1"/>
          <p:nvPr/>
        </p:nvSpPr>
        <p:spPr>
          <a:xfrm>
            <a:off x="2969359" y="5239342"/>
            <a:ext cx="1972491" cy="77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50" b="1" dirty="0">
                <a:solidFill>
                  <a:schemeClr val="bg1"/>
                </a:solidFill>
              </a:rPr>
              <a:t>Отправка запроса на чип </a:t>
            </a:r>
            <a:r>
              <a:rPr lang="en-US" sz="1750" b="1" dirty="0" err="1" smtClean="0">
                <a:solidFill>
                  <a:schemeClr val="bg1"/>
                </a:solidFill>
              </a:rPr>
              <a:t>IoT</a:t>
            </a:r>
            <a:endParaRPr lang="ru-RU" sz="175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62187" y="4519225"/>
            <a:ext cx="1972491" cy="192793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Скругленный прямоугольник 4"/>
          <p:cNvSpPr txBox="1"/>
          <p:nvPr/>
        </p:nvSpPr>
        <p:spPr>
          <a:xfrm>
            <a:off x="415467" y="5234023"/>
            <a:ext cx="2533865" cy="11852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lvl="0" algn="ctr" defTabSz="1155700">
              <a:spcBef>
                <a:spcPct val="0"/>
              </a:spcBef>
            </a:pPr>
            <a:r>
              <a:rPr lang="ru-RU" sz="1750" b="1" dirty="0" smtClean="0">
                <a:solidFill>
                  <a:schemeClr val="bg1"/>
                </a:solidFill>
              </a:rPr>
              <a:t>Участник</a:t>
            </a:r>
          </a:p>
          <a:p>
            <a:pPr lvl="0" algn="ctr" defTabSz="1155700">
              <a:spcBef>
                <a:spcPct val="0"/>
              </a:spcBef>
            </a:pPr>
            <a:r>
              <a:rPr lang="ru-RU" sz="1550" i="1" kern="1200" dirty="0" smtClean="0">
                <a:solidFill>
                  <a:schemeClr val="bg1"/>
                </a:solidFill>
              </a:rPr>
              <a:t>(отправка информации о свободных мощностях)</a:t>
            </a:r>
            <a:endParaRPr lang="ru-RU" sz="1550" i="1" kern="1200" dirty="0"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1326383" y="4608635"/>
            <a:ext cx="606039" cy="581711"/>
          </a:xfrm>
          <a:prstGeom prst="ellipse">
            <a:avLst/>
          </a:prstGeom>
          <a:blipFill rotWithShape="1">
            <a:blip r:embed="rId2"/>
            <a:srcRect/>
            <a:stretch>
              <a:fillRect l="-13000" r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Стрелка вправо 42"/>
          <p:cNvSpPr/>
          <p:nvPr/>
        </p:nvSpPr>
        <p:spPr>
          <a:xfrm rot="5400000">
            <a:off x="3530006" y="4188802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16200000">
            <a:off x="3916817" y="4168255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10800000">
            <a:off x="2483273" y="5460113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2532716" y="5851392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2549325" y="3774344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>
            <a:off x="4849101" y="3793486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"/>
          <p:cNvSpPr txBox="1"/>
          <p:nvPr/>
        </p:nvSpPr>
        <p:spPr>
          <a:xfrm>
            <a:off x="7543252" y="3221211"/>
            <a:ext cx="2142308" cy="77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chemeClr val="bg1"/>
                </a:solidFill>
              </a:rPr>
              <a:t>Участники портала</a:t>
            </a:r>
          </a:p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i="1" dirty="0">
                <a:solidFill>
                  <a:schemeClr val="bg1"/>
                </a:solidFill>
              </a:rPr>
              <a:t>получают уведомление</a:t>
            </a:r>
          </a:p>
        </p:txBody>
      </p:sp>
      <p:sp>
        <p:nvSpPr>
          <p:cNvPr id="52" name="Скругленный прямоугольник 4"/>
          <p:cNvSpPr txBox="1"/>
          <p:nvPr/>
        </p:nvSpPr>
        <p:spPr>
          <a:xfrm>
            <a:off x="9854330" y="3166122"/>
            <a:ext cx="2142308" cy="77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50" b="1" dirty="0" smtClean="0">
                <a:solidFill>
                  <a:schemeClr val="bg1"/>
                </a:solidFill>
              </a:rPr>
              <a:t>Заказчик отбирает поставщика</a:t>
            </a:r>
            <a:endParaRPr lang="ru-RU" sz="1750" b="1" dirty="0">
              <a:solidFill>
                <a:schemeClr val="bg1"/>
              </a:solidFill>
            </a:endParaRPr>
          </a:p>
        </p:txBody>
      </p:sp>
      <p:sp>
        <p:nvSpPr>
          <p:cNvPr id="54" name="Стрелка вправо 53"/>
          <p:cNvSpPr/>
          <p:nvPr/>
        </p:nvSpPr>
        <p:spPr>
          <a:xfrm>
            <a:off x="7167076" y="3793183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>
            <a:off x="9487954" y="3774344"/>
            <a:ext cx="542553" cy="325906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Picture 6" descr="Картинки по запросу иконка сетевое облако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17" y1="46800" x2="42017" y2="46800"/>
                        <a14:foregroundMark x1="34454" y1="42400" x2="34454" y2="42400"/>
                        <a14:foregroundMark x1="35714" y1="46800" x2="35714" y2="46800"/>
                        <a14:foregroundMark x1="40756" y1="32800" x2="40756" y2="32800"/>
                        <a14:foregroundMark x1="46639" y1="30800" x2="46639" y2="30800"/>
                        <a14:foregroundMark x1="56723" y1="32800" x2="56723" y2="32800"/>
                        <a14:foregroundMark x1="62185" y1="35200" x2="62185" y2="35200"/>
                        <a14:foregroundMark x1="31513" y1="37200" x2="31513" y2="37200"/>
                        <a14:foregroundMark x1="49160" y1="62400" x2="49160" y2="62400"/>
                        <a14:foregroundMark x1="33193" y1="60000" x2="33193" y2="60000"/>
                        <a14:foregroundMark x1="73109" y1="56800" x2="73109" y2="5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11249" r="11462" b="12501"/>
          <a:stretch/>
        </p:blipFill>
        <p:spPr bwMode="auto">
          <a:xfrm>
            <a:off x="3643184" y="2381932"/>
            <a:ext cx="591619" cy="6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Картинки по запросу иконка чип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41" y="4657414"/>
            <a:ext cx="522462" cy="5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Овал 61"/>
          <p:cNvSpPr/>
          <p:nvPr/>
        </p:nvSpPr>
        <p:spPr>
          <a:xfrm>
            <a:off x="8290090" y="2404892"/>
            <a:ext cx="606039" cy="581711"/>
          </a:xfrm>
          <a:prstGeom prst="ellipse">
            <a:avLst/>
          </a:prstGeom>
          <a:blipFill rotWithShape="1">
            <a:blip r:embed="rId2"/>
            <a:srcRect/>
            <a:stretch>
              <a:fillRect l="-13000" r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07" y="2438225"/>
            <a:ext cx="604154" cy="5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6"/>
            <a:ext cx="10455965" cy="1396169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r>
              <a:rPr lang="en-US" sz="3100" dirty="0"/>
              <a:t> </a:t>
            </a:r>
            <a:r>
              <a:rPr lang="ru-RU" sz="3200" dirty="0"/>
              <a:t>География портала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Picture 2" descr="Картинки по запросу Россия фла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46" y="4779513"/>
            <a:ext cx="1749366" cy="91481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9654" y="5694329"/>
            <a:ext cx="1854934" cy="4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Россия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27" y="2882547"/>
            <a:ext cx="1683328" cy="99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83226" y="3945589"/>
            <a:ext cx="1821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Германия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8" y="2876643"/>
            <a:ext cx="1743337" cy="9869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7363" y="3971325"/>
            <a:ext cx="1765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Белоруссия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37" y="2833044"/>
            <a:ext cx="1680136" cy="100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95125" y="3865769"/>
            <a:ext cx="1779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Казахстан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5615" y="3887998"/>
            <a:ext cx="1861480" cy="4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Киргизия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39" y="2833044"/>
            <a:ext cx="1685246" cy="1007557"/>
          </a:xfrm>
          <a:prstGeom prst="rect">
            <a:avLst/>
          </a:prstGeom>
        </p:spPr>
      </p:pic>
      <p:pic>
        <p:nvPicPr>
          <p:cNvPr id="2050" name="Picture 2" descr="http://siko.travel-net.ru/upload/image/Flagi/Belgiy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36" y="2878352"/>
            <a:ext cx="1774770" cy="10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29102" y="3978575"/>
            <a:ext cx="1892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Бельгия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078" y="4752400"/>
            <a:ext cx="1749366" cy="9325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71596" y="5694329"/>
            <a:ext cx="1714300" cy="4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Люксембург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175" y="4767875"/>
            <a:ext cx="1749366" cy="924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379238" y="5706623"/>
            <a:ext cx="1832505" cy="4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Турция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8639" y="4741369"/>
            <a:ext cx="1742978" cy="9170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0103347" y="5644794"/>
            <a:ext cx="1873562" cy="4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Южная Корея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4880" y="2878352"/>
            <a:ext cx="1680136" cy="9948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84708" y="3924088"/>
            <a:ext cx="186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Иран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35" y="4752400"/>
            <a:ext cx="1749366" cy="92917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320966" y="5706623"/>
            <a:ext cx="1832505" cy="4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Чехия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66235" y="4767875"/>
            <a:ext cx="1748070" cy="9121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270842" y="5712773"/>
            <a:ext cx="1832505" cy="4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Ш</a:t>
            </a:r>
            <a:r>
              <a:rPr lang="ru-RU" sz="2000" b="1" dirty="0" smtClean="0">
                <a:solidFill>
                  <a:sysClr val="windowText" lastClr="000000"/>
                </a:solidFill>
              </a:rPr>
              <a:t>вейцария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9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1656"/>
            <a:ext cx="10455965" cy="1396169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3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06000"/>
                  <a:satMod val="120000"/>
                  <a:lumMod val="79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r>
              <a:rPr lang="en-US" sz="3100" dirty="0"/>
              <a:t> </a:t>
            </a:r>
            <a:r>
              <a:rPr lang="ru-RU" sz="3200" dirty="0" smtClean="0"/>
              <a:t>О сотрудничестве </a:t>
            </a:r>
            <a:r>
              <a:rPr lang="ru-RU" sz="3200" dirty="0" smtClean="0"/>
              <a:t>с Вологодско</a:t>
            </a:r>
            <a:r>
              <a:rPr lang="ru-RU" sz="3200" dirty="0" smtClean="0"/>
              <a:t>й областью. Подписанные соглашения</a:t>
            </a:r>
            <a:endParaRPr lang="ru-RU" sz="31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9" y="2256502"/>
            <a:ext cx="5860025" cy="43950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4357944"/>
            <a:ext cx="59829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13.04.2017 г.,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Агентство Городского развития (г. Череповец)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Директор - Андреева Оксана Рудольфовна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31.07.2015 г.,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Северо-Западный Центр коммерческой информации (г. Вологда)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Директор - Паутова Елена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9896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1_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3.xml><?xml version="1.0" encoding="utf-8"?>
<a:theme xmlns:a="http://schemas.openxmlformats.org/drawingml/2006/main" name="2_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4.xml><?xml version="1.0" encoding="utf-8"?>
<a:theme xmlns:a="http://schemas.openxmlformats.org/drawingml/2006/main" name="3_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5.xml><?xml version="1.0" encoding="utf-8"?>
<a:theme xmlns:a="http://schemas.openxmlformats.org/drawingml/2006/main" name="4_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6.xml><?xml version="1.0" encoding="utf-8"?>
<a:theme xmlns:a="http://schemas.openxmlformats.org/drawingml/2006/main" name="5_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7.xml><?xml version="1.0" encoding="utf-8"?>
<a:theme xmlns:a="http://schemas.openxmlformats.org/drawingml/2006/main" name="7_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6A9C41"/>
    </a:dk2>
    <a:lt2>
      <a:srgbClr val="E7E6E6"/>
    </a:lt2>
    <a:accent1>
      <a:srgbClr val="A7D535"/>
    </a:accent1>
    <a:accent2>
      <a:srgbClr val="EACA4F"/>
    </a:accent2>
    <a:accent3>
      <a:srgbClr val="FD9850"/>
    </a:accent3>
    <a:accent4>
      <a:srgbClr val="F46442"/>
    </a:accent4>
    <a:accent5>
      <a:srgbClr val="54D289"/>
    </a:accent5>
    <a:accent6>
      <a:srgbClr val="6AD8CB"/>
    </a:accent6>
    <a:hlink>
      <a:srgbClr val="CAFB50"/>
    </a:hlink>
    <a:folHlink>
      <a:srgbClr val="DEFF8B"/>
    </a:folHlink>
  </a:clrScheme>
</a:themeOverride>
</file>

<file path=ppt/theme/themeOverride2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6A9C41"/>
    </a:dk2>
    <a:lt2>
      <a:srgbClr val="E7E6E6"/>
    </a:lt2>
    <a:accent1>
      <a:srgbClr val="A7D535"/>
    </a:accent1>
    <a:accent2>
      <a:srgbClr val="EACA4F"/>
    </a:accent2>
    <a:accent3>
      <a:srgbClr val="FD9850"/>
    </a:accent3>
    <a:accent4>
      <a:srgbClr val="F46442"/>
    </a:accent4>
    <a:accent5>
      <a:srgbClr val="54D289"/>
    </a:accent5>
    <a:accent6>
      <a:srgbClr val="6AD8CB"/>
    </a:accent6>
    <a:hlink>
      <a:srgbClr val="CAFB50"/>
    </a:hlink>
    <a:folHlink>
      <a:srgbClr val="DEFF8B"/>
    </a:folHlink>
  </a:clrScheme>
</a:themeOverride>
</file>

<file path=ppt/theme/themeOverride3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6A9C41"/>
    </a:dk2>
    <a:lt2>
      <a:srgbClr val="E7E6E6"/>
    </a:lt2>
    <a:accent1>
      <a:srgbClr val="A7D535"/>
    </a:accent1>
    <a:accent2>
      <a:srgbClr val="EACA4F"/>
    </a:accent2>
    <a:accent3>
      <a:srgbClr val="FD9850"/>
    </a:accent3>
    <a:accent4>
      <a:srgbClr val="F46442"/>
    </a:accent4>
    <a:accent5>
      <a:srgbClr val="54D289"/>
    </a:accent5>
    <a:accent6>
      <a:srgbClr val="6AD8CB"/>
    </a:accent6>
    <a:hlink>
      <a:srgbClr val="CAFB50"/>
    </a:hlink>
    <a:folHlink>
      <a:srgbClr val="DEFF8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5142</TotalTime>
  <Words>879</Words>
  <Application>Microsoft Office PowerPoint</Application>
  <PresentationFormat>Широкоэкранный</PresentationFormat>
  <Paragraphs>244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Andale Sans UI</vt:lpstr>
      <vt:lpstr>Arial</vt:lpstr>
      <vt:lpstr>Calibri</vt:lpstr>
      <vt:lpstr>Century Gothic</vt:lpstr>
      <vt:lpstr>Times New Roman</vt:lpstr>
      <vt:lpstr>Trebuchet MS</vt:lpstr>
      <vt:lpstr>Берлин</vt:lpstr>
      <vt:lpstr>1_Берлин</vt:lpstr>
      <vt:lpstr>2_Берлин</vt:lpstr>
      <vt:lpstr>3_Берлин</vt:lpstr>
      <vt:lpstr>4_Берлин</vt:lpstr>
      <vt:lpstr>5_Берлин</vt:lpstr>
      <vt:lpstr>7_Берлин</vt:lpstr>
      <vt:lpstr>          Майоров Сергей Васильевич, Председатель Правления  Машиностроительного кластера Республики Татарстан  </vt:lpstr>
      <vt:lpstr>Камский инновационный территориально-производственный кластер, Центр кластерного развития субъектов малого среднего предпринимательства, Машиностроительный кластер Республики Татарстан</vt:lpstr>
      <vt:lpstr>Цифровая индустрия 4.0. Автоматизация привлечения   заказов на разработку и изготовление сложно-технической продукции</vt:lpstr>
      <vt:lpstr>  Цели и задачи</vt:lpstr>
      <vt:lpstr> Продукты и услуги</vt:lpstr>
      <vt:lpstr>  Принцип работы    Национального портала субконтрактации innokam.pro</vt:lpstr>
      <vt:lpstr>Проект Национального портала субконтрактации innokam.pro для мониторинга и дозагрузки свободных производственных мощностей </vt:lpstr>
      <vt:lpstr> География портала</vt:lpstr>
      <vt:lpstr> О сотрудничестве с Вологодской областью. Подписанные соглашения</vt:lpstr>
      <vt:lpstr>  Регионы Российской Федерации</vt:lpstr>
      <vt:lpstr>      Основные возражения </vt:lpstr>
      <vt:lpstr>Презентация PowerPoint</vt:lpstr>
      <vt:lpstr>Презентация PowerPoint</vt:lpstr>
      <vt:lpstr>Рекомендации</vt:lpstr>
      <vt:lpstr>  Партнеры портала </vt:lpstr>
      <vt:lpstr>  Крупные предприятия, пользователи Портала</vt:lpstr>
      <vt:lpstr>Статистика Национального портала субконтрактации   innokam.pro (по состоянию на 12.12.2017 г.)</vt:lpstr>
      <vt:lpstr>Статистика Национального портала субконтрактации   innokam.pro (по состоянию на 12.12.2017 г.) по Вологодской области:</vt:lpstr>
      <vt:lpstr>Истории успеха</vt:lpstr>
      <vt:lpstr>Приглашаем к сотрудничеству.  Предлагаем  промышленным предприятиям:</vt:lpstr>
      <vt:lpstr>  Наши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кооперации на региональном  и международном рынке</dc:title>
  <dc:creator>Светлана Сидирякова</dc:creator>
  <cp:lastModifiedBy>Сидирякова Светлана</cp:lastModifiedBy>
  <cp:revision>390</cp:revision>
  <cp:lastPrinted>2017-10-04T08:56:09Z</cp:lastPrinted>
  <dcterms:created xsi:type="dcterms:W3CDTF">2017-06-07T07:27:06Z</dcterms:created>
  <dcterms:modified xsi:type="dcterms:W3CDTF">2017-12-05T13:58:22Z</dcterms:modified>
</cp:coreProperties>
</file>